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6858000" cy="9144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2316" y="9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9B3D2-A61A-4714-9EB3-0CD027A1B7D3}" type="datetimeFigureOut">
              <a:rPr kumimoji="1" lang="ja-JP" altLang="en-US" smtClean="0"/>
              <a:t>2020/6/21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06600" y="746125"/>
            <a:ext cx="27940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CC6AE5-9911-4162-8A9F-AEA4A497A0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8341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C6AE5-9911-4162-8A9F-AEA4A497A0E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3962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9882-CB67-4E70-B6D4-E75832E5F5B6}" type="datetimeFigureOut">
              <a:rPr kumimoji="1" lang="ja-JP" altLang="en-US" smtClean="0"/>
              <a:t>2020/6/21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62DE-9140-499B-8E7D-390983255F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7803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9882-CB67-4E70-B6D4-E75832E5F5B6}" type="datetimeFigureOut">
              <a:rPr kumimoji="1" lang="ja-JP" altLang="en-US" smtClean="0"/>
              <a:t>2020/6/21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62DE-9140-499B-8E7D-390983255F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1887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9882-CB67-4E70-B6D4-E75832E5F5B6}" type="datetimeFigureOut">
              <a:rPr kumimoji="1" lang="ja-JP" altLang="en-US" smtClean="0"/>
              <a:t>2020/6/21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62DE-9140-499B-8E7D-390983255F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5793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9882-CB67-4E70-B6D4-E75832E5F5B6}" type="datetimeFigureOut">
              <a:rPr kumimoji="1" lang="ja-JP" altLang="en-US" smtClean="0"/>
              <a:t>2020/6/21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62DE-9140-499B-8E7D-390983255F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6389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9882-CB67-4E70-B6D4-E75832E5F5B6}" type="datetimeFigureOut">
              <a:rPr kumimoji="1" lang="ja-JP" altLang="en-US" smtClean="0"/>
              <a:t>2020/6/21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62DE-9140-499B-8E7D-390983255F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5965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9882-CB67-4E70-B6D4-E75832E5F5B6}" type="datetimeFigureOut">
              <a:rPr kumimoji="1" lang="ja-JP" altLang="en-US" smtClean="0"/>
              <a:t>2020/6/21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62DE-9140-499B-8E7D-390983255F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7866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9882-CB67-4E70-B6D4-E75832E5F5B6}" type="datetimeFigureOut">
              <a:rPr kumimoji="1" lang="ja-JP" altLang="en-US" smtClean="0"/>
              <a:t>2020/6/21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62DE-9140-499B-8E7D-390983255F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6113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9882-CB67-4E70-B6D4-E75832E5F5B6}" type="datetimeFigureOut">
              <a:rPr kumimoji="1" lang="ja-JP" altLang="en-US" smtClean="0"/>
              <a:t>2020/6/21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62DE-9140-499B-8E7D-390983255F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1077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9882-CB67-4E70-B6D4-E75832E5F5B6}" type="datetimeFigureOut">
              <a:rPr kumimoji="1" lang="ja-JP" altLang="en-US" smtClean="0"/>
              <a:t>2020/6/21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62DE-9140-499B-8E7D-390983255F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702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9882-CB67-4E70-B6D4-E75832E5F5B6}" type="datetimeFigureOut">
              <a:rPr kumimoji="1" lang="ja-JP" altLang="en-US" smtClean="0"/>
              <a:t>2020/6/21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62DE-9140-499B-8E7D-390983255F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2177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9882-CB67-4E70-B6D4-E75832E5F5B6}" type="datetimeFigureOut">
              <a:rPr kumimoji="1" lang="ja-JP" altLang="en-US" smtClean="0"/>
              <a:t>2020/6/21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62DE-9140-499B-8E7D-390983255F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4555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B9882-CB67-4E70-B6D4-E75832E5F5B6}" type="datetimeFigureOut">
              <a:rPr kumimoji="1" lang="ja-JP" altLang="en-US" smtClean="0"/>
              <a:t>2020/6/21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062DE-9140-499B-8E7D-390983255F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7336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85640" y="6891249"/>
            <a:ext cx="6088332" cy="1800201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kumimoji="1" lang="ja-JP" altLang="en-US" sz="3100" dirty="0"/>
              <a:t>それが、</a:t>
            </a:r>
            <a:r>
              <a:rPr kumimoji="1" lang="ja-JP" altLang="en-US" sz="2900" dirty="0">
                <a:solidFill>
                  <a:srgbClr val="FFFF00"/>
                </a:solidFill>
              </a:rPr>
              <a:t>水道栓に直結、水道水で</a:t>
            </a:r>
            <a:br>
              <a:rPr kumimoji="1" lang="en-US" altLang="ja-JP" sz="2900" dirty="0">
                <a:solidFill>
                  <a:srgbClr val="FFFF00"/>
                </a:solidFill>
              </a:rPr>
            </a:br>
            <a:r>
              <a:rPr lang="ja-JP" altLang="en-US" sz="2900" dirty="0">
                <a:solidFill>
                  <a:srgbClr val="FFFF00"/>
                </a:solidFill>
              </a:rPr>
              <a:t>その水圧のみ</a:t>
            </a:r>
            <a:r>
              <a:rPr kumimoji="1" lang="ja-JP" altLang="en-US" sz="2900" dirty="0">
                <a:solidFill>
                  <a:srgbClr val="FFFF00"/>
                </a:solidFill>
              </a:rPr>
              <a:t>で消火する</a:t>
            </a:r>
            <a:br>
              <a:rPr kumimoji="1" lang="en-US" altLang="ja-JP" sz="2900" dirty="0">
                <a:solidFill>
                  <a:srgbClr val="FFFF00"/>
                </a:solidFill>
              </a:rPr>
            </a:br>
            <a:r>
              <a:rPr kumimoji="1" lang="ja-JP" altLang="en-US" sz="4000" b="1" dirty="0">
                <a:solidFill>
                  <a:srgbClr val="FF0000"/>
                </a:solidFill>
              </a:rPr>
              <a:t>「街かど消火栓」・「ハリアー」</a:t>
            </a:r>
            <a:r>
              <a:rPr kumimoji="1" lang="ja-JP" altLang="en-US" sz="3100" dirty="0"/>
              <a:t>です。是非ご検討下さい！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85639" y="611560"/>
            <a:ext cx="6138215" cy="2448272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kumimoji="1" lang="ja-JP" altLang="en-US" sz="2800" b="1" dirty="0">
                <a:solidFill>
                  <a:srgbClr val="FFFF00"/>
                </a:solidFill>
              </a:rPr>
              <a:t>先人の遺してきた貴重な</a:t>
            </a:r>
            <a:endParaRPr kumimoji="1" lang="en-US" altLang="ja-JP" sz="2800" b="1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r>
              <a:rPr kumimoji="1" lang="ja-JP" altLang="en-US" sz="2800" b="1" dirty="0">
                <a:solidFill>
                  <a:srgbClr val="FFFF00"/>
                </a:solidFill>
              </a:rPr>
              <a:t>文化財</a:t>
            </a:r>
            <a:r>
              <a:rPr lang="ja-JP" altLang="en-US" sz="2800" b="1" dirty="0">
                <a:solidFill>
                  <a:srgbClr val="FFFF00"/>
                </a:solidFill>
              </a:rPr>
              <a:t>建造物</a:t>
            </a:r>
            <a:r>
              <a:rPr kumimoji="1" lang="ja-JP" altLang="en-US" sz="2800" b="1" dirty="0">
                <a:solidFill>
                  <a:srgbClr val="FFFF00"/>
                </a:solidFill>
              </a:rPr>
              <a:t>を後世に</a:t>
            </a:r>
            <a:r>
              <a:rPr lang="ja-JP" altLang="en-US" sz="2800" b="1" dirty="0">
                <a:solidFill>
                  <a:srgbClr val="FFFF00"/>
                </a:solidFill>
              </a:rPr>
              <a:t>！</a:t>
            </a:r>
            <a:endParaRPr lang="en-US" altLang="ja-JP" sz="2800" b="1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r>
              <a:rPr kumimoji="1" lang="ja-JP" altLang="en-US" sz="2800" b="1" dirty="0">
                <a:solidFill>
                  <a:srgbClr val="FF0000"/>
                </a:solidFill>
              </a:rPr>
              <a:t>初期消火体制</a:t>
            </a:r>
            <a:r>
              <a:rPr kumimoji="1" lang="ja-JP" altLang="en-US" sz="2800" b="1" dirty="0">
                <a:solidFill>
                  <a:schemeClr val="tx1"/>
                </a:solidFill>
              </a:rPr>
              <a:t>は十分ですか？</a:t>
            </a:r>
            <a:endParaRPr kumimoji="1" lang="en-US" altLang="ja-JP" sz="2800" b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ja-JP" altLang="en-US" sz="2800" b="1" dirty="0">
                <a:solidFill>
                  <a:srgbClr val="FF0000"/>
                </a:solidFill>
              </a:rPr>
              <a:t>「誰でも」「簡単に」「素早く」</a:t>
            </a:r>
            <a:endParaRPr lang="en-US" altLang="ja-JP" sz="2800" b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ja-JP" altLang="en-US" sz="2800" b="1" dirty="0">
                <a:solidFill>
                  <a:schemeClr val="tx1"/>
                </a:solidFill>
              </a:rPr>
              <a:t>消火できる用具があります！</a:t>
            </a:r>
            <a:endParaRPr kumimoji="1" lang="ja-JP" alt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385639" y="3612420"/>
            <a:ext cx="6088333" cy="31918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385639" y="164643"/>
            <a:ext cx="4650444" cy="360040"/>
          </a:xfrm>
          <a:prstGeom prst="roundRect">
            <a:avLst/>
          </a:prstGeom>
          <a:solidFill>
            <a:srgbClr val="FFFF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2"/>
                </a:solidFill>
              </a:rPr>
              <a:t>文化財建造物防災</a:t>
            </a:r>
            <a:r>
              <a:rPr lang="ja-JP" altLang="en-US" b="1" dirty="0">
                <a:solidFill>
                  <a:schemeClr val="tx2"/>
                </a:solidFill>
              </a:rPr>
              <a:t>の“新たな担い手” 登場</a:t>
            </a:r>
            <a:r>
              <a:rPr kumimoji="1" lang="ja-JP" altLang="en-US" b="1" dirty="0">
                <a:solidFill>
                  <a:schemeClr val="tx2"/>
                </a:solidFill>
              </a:rPr>
              <a:t>！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14" y="3704488"/>
            <a:ext cx="1486158" cy="115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861" y="3731366"/>
            <a:ext cx="1560875" cy="1127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182" y="3731366"/>
            <a:ext cx="1593130" cy="1127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14" y="5384480"/>
            <a:ext cx="1152127" cy="98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426" y="5358767"/>
            <a:ext cx="1384300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506" y="5369567"/>
            <a:ext cx="1414463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082" y="5334184"/>
            <a:ext cx="1373115" cy="1035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385638" y="3240171"/>
            <a:ext cx="3691433" cy="36004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こんなところに</a:t>
            </a:r>
            <a:r>
              <a:rPr kumimoji="1" lang="ja-JP" altLang="en-US">
                <a:solidFill>
                  <a:schemeClr val="bg1"/>
                </a:solidFill>
              </a:rPr>
              <a:t>設置されています！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34403" y="4891561"/>
            <a:ext cx="1815827" cy="3884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0" b="1" dirty="0">
                <a:solidFill>
                  <a:schemeClr val="tx1"/>
                </a:solidFill>
              </a:rPr>
              <a:t>【</a:t>
            </a:r>
            <a:r>
              <a:rPr lang="ja-JP" altLang="en-US" sz="1100" b="1" dirty="0">
                <a:solidFill>
                  <a:schemeClr val="tx1"/>
                </a:solidFill>
              </a:rPr>
              <a:t>熊川宿</a:t>
            </a:r>
            <a:endParaRPr lang="en-US" altLang="ja-JP" sz="1100" b="1" dirty="0">
              <a:solidFill>
                <a:schemeClr val="tx1"/>
              </a:solidFill>
            </a:endParaRPr>
          </a:p>
          <a:p>
            <a:pPr algn="ctr"/>
            <a:r>
              <a:rPr lang="ja-JP" altLang="en-US" sz="1100" b="1" dirty="0">
                <a:solidFill>
                  <a:schemeClr val="tx1"/>
                </a:solidFill>
              </a:rPr>
              <a:t>（福井県若狭町）</a:t>
            </a:r>
            <a:r>
              <a:rPr lang="en-US" altLang="ja-JP" sz="1100" b="1" dirty="0">
                <a:solidFill>
                  <a:schemeClr val="tx1"/>
                </a:solidFill>
              </a:rPr>
              <a:t>】</a:t>
            </a:r>
            <a:endParaRPr kumimoji="1" lang="ja-JP" altLang="en-US" sz="1100" b="1" dirty="0">
              <a:solidFill>
                <a:schemeClr val="tx1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646362" y="4920334"/>
            <a:ext cx="1666652" cy="3603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b="1" dirty="0">
                <a:solidFill>
                  <a:schemeClr val="tx1"/>
                </a:solidFill>
              </a:rPr>
              <a:t>【</a:t>
            </a:r>
            <a:r>
              <a:rPr kumimoji="1" lang="ja-JP" altLang="en-US" sz="1100" b="1" dirty="0">
                <a:solidFill>
                  <a:schemeClr val="tx1"/>
                </a:solidFill>
              </a:rPr>
              <a:t>旧中筋家</a:t>
            </a:r>
            <a:endParaRPr kumimoji="1" lang="en-US" altLang="ja-JP" sz="1100" b="1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100" b="1" dirty="0">
                <a:solidFill>
                  <a:schemeClr val="tx1"/>
                </a:solidFill>
              </a:rPr>
              <a:t>（和歌山県和歌山市）</a:t>
            </a:r>
            <a:r>
              <a:rPr kumimoji="1" lang="en-US" altLang="ja-JP" sz="1100" b="1" dirty="0">
                <a:solidFill>
                  <a:schemeClr val="tx1"/>
                </a:solidFill>
              </a:rPr>
              <a:t>】</a:t>
            </a:r>
            <a:endParaRPr kumimoji="1" lang="ja-JP" altLang="en-US" sz="1100" b="1" dirty="0">
              <a:solidFill>
                <a:schemeClr val="tx1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567967" y="4895350"/>
            <a:ext cx="1757998" cy="380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b="1" dirty="0">
                <a:solidFill>
                  <a:schemeClr val="tx1"/>
                </a:solidFill>
              </a:rPr>
              <a:t>【</a:t>
            </a:r>
            <a:r>
              <a:rPr kumimoji="1" lang="ja-JP" altLang="en-US" sz="1100" b="1" dirty="0">
                <a:solidFill>
                  <a:schemeClr val="tx1"/>
                </a:solidFill>
              </a:rPr>
              <a:t>旧牧田家</a:t>
            </a:r>
            <a:endParaRPr kumimoji="1" lang="en-US" altLang="ja-JP" sz="1100" b="1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100" b="1" dirty="0">
                <a:solidFill>
                  <a:schemeClr val="tx1"/>
                </a:solidFill>
              </a:rPr>
              <a:t>（鳥取県倉吉市）</a:t>
            </a:r>
            <a:r>
              <a:rPr kumimoji="1" lang="en-US" altLang="ja-JP" sz="1100" b="1" dirty="0">
                <a:solidFill>
                  <a:schemeClr val="tx1"/>
                </a:solidFill>
              </a:rPr>
              <a:t>】</a:t>
            </a:r>
            <a:endParaRPr kumimoji="1" lang="ja-JP" altLang="en-US" sz="1100" b="1" dirty="0">
              <a:solidFill>
                <a:schemeClr val="tx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700041" y="6393521"/>
            <a:ext cx="1296144" cy="376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b="1" dirty="0">
                <a:solidFill>
                  <a:schemeClr val="tx1"/>
                </a:solidFill>
              </a:rPr>
              <a:t>【</a:t>
            </a:r>
            <a:r>
              <a:rPr kumimoji="1" lang="ja-JP" altLang="en-US" sz="1100" b="1" dirty="0">
                <a:solidFill>
                  <a:schemeClr val="tx1"/>
                </a:solidFill>
              </a:rPr>
              <a:t>永代寺</a:t>
            </a:r>
            <a:endParaRPr kumimoji="1" lang="en-US" altLang="ja-JP" sz="1100" b="1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100" b="1" dirty="0">
                <a:solidFill>
                  <a:schemeClr val="tx1"/>
                </a:solidFill>
              </a:rPr>
              <a:t>（東京都江東区）</a:t>
            </a:r>
            <a:r>
              <a:rPr kumimoji="1" lang="en-US" altLang="ja-JP" sz="1100" b="1" dirty="0">
                <a:solidFill>
                  <a:schemeClr val="tx1"/>
                </a:solidFill>
              </a:rPr>
              <a:t>】</a:t>
            </a:r>
            <a:endParaRPr kumimoji="1" lang="ja-JP" altLang="en-US" sz="1100" b="1" dirty="0">
              <a:solidFill>
                <a:schemeClr val="tx1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2114623" y="6393014"/>
            <a:ext cx="1351905" cy="376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b="1" dirty="0">
                <a:solidFill>
                  <a:schemeClr val="tx1"/>
                </a:solidFill>
              </a:rPr>
              <a:t>【</a:t>
            </a:r>
            <a:r>
              <a:rPr kumimoji="1" lang="ja-JP" altLang="en-US" sz="1100" b="1" dirty="0">
                <a:solidFill>
                  <a:schemeClr val="tx1"/>
                </a:solidFill>
              </a:rPr>
              <a:t>鬼子母神堂</a:t>
            </a:r>
            <a:endParaRPr kumimoji="1" lang="en-US" altLang="ja-JP" sz="1100" b="1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100" b="1" dirty="0">
                <a:solidFill>
                  <a:schemeClr val="tx1"/>
                </a:solidFill>
              </a:rPr>
              <a:t>（東京都豊島区）</a:t>
            </a:r>
            <a:r>
              <a:rPr kumimoji="1" lang="en-US" altLang="ja-JP" sz="1100" b="1" dirty="0">
                <a:solidFill>
                  <a:schemeClr val="tx1"/>
                </a:solidFill>
              </a:rPr>
              <a:t>】</a:t>
            </a:r>
            <a:endParaRPr kumimoji="1" lang="ja-JP" altLang="en-US" sz="1100" b="1" dirty="0">
              <a:solidFill>
                <a:schemeClr val="tx1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3645024" y="6387998"/>
            <a:ext cx="1270447" cy="376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b="1" dirty="0">
                <a:solidFill>
                  <a:schemeClr val="tx1"/>
                </a:solidFill>
              </a:rPr>
              <a:t>【</a:t>
            </a:r>
            <a:r>
              <a:rPr kumimoji="1" lang="ja-JP" altLang="en-US" sz="1100" b="1" dirty="0">
                <a:solidFill>
                  <a:schemeClr val="tx1"/>
                </a:solidFill>
              </a:rPr>
              <a:t>光源寺</a:t>
            </a:r>
            <a:endParaRPr kumimoji="1" lang="en-US" altLang="ja-JP" sz="1100" b="1" dirty="0">
              <a:solidFill>
                <a:schemeClr val="tx1"/>
              </a:solidFill>
            </a:endParaRPr>
          </a:p>
          <a:p>
            <a:pPr algn="ctr"/>
            <a:r>
              <a:rPr lang="en-US" altLang="ja-JP" sz="1100" b="1" dirty="0">
                <a:solidFill>
                  <a:schemeClr val="tx1"/>
                </a:solidFill>
              </a:rPr>
              <a:t>(</a:t>
            </a:r>
            <a:r>
              <a:rPr lang="ja-JP" altLang="en-US" sz="1100" b="1" dirty="0">
                <a:solidFill>
                  <a:schemeClr val="tx1"/>
                </a:solidFill>
              </a:rPr>
              <a:t>東京都</a:t>
            </a:r>
            <a:r>
              <a:rPr lang="en-US" altLang="ja-JP" sz="1100" b="1" dirty="0">
                <a:solidFill>
                  <a:schemeClr val="tx1"/>
                </a:solidFill>
              </a:rPr>
              <a:t>)</a:t>
            </a:r>
            <a:r>
              <a:rPr lang="ja-JP" altLang="en-US" sz="1100" b="1" dirty="0">
                <a:solidFill>
                  <a:schemeClr val="tx1"/>
                </a:solidFill>
              </a:rPr>
              <a:t>文京区</a:t>
            </a:r>
            <a:r>
              <a:rPr kumimoji="1" lang="en-US" altLang="ja-JP" sz="1100" b="1" dirty="0">
                <a:solidFill>
                  <a:schemeClr val="tx1"/>
                </a:solidFill>
              </a:rPr>
              <a:t>】</a:t>
            </a:r>
            <a:endParaRPr kumimoji="1" lang="ja-JP" altLang="en-US" sz="1100" b="1" dirty="0">
              <a:solidFill>
                <a:schemeClr val="tx1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5041391" y="6393521"/>
            <a:ext cx="1262622" cy="376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b="1" dirty="0">
                <a:solidFill>
                  <a:schemeClr val="tx1"/>
                </a:solidFill>
              </a:rPr>
              <a:t>【</a:t>
            </a:r>
            <a:r>
              <a:rPr kumimoji="1" lang="ja-JP" altLang="en-US" sz="1100" b="1" dirty="0">
                <a:solidFill>
                  <a:schemeClr val="tx1"/>
                </a:solidFill>
              </a:rPr>
              <a:t>法臺寺</a:t>
            </a:r>
            <a:endParaRPr kumimoji="1" lang="en-US" altLang="ja-JP" sz="1100" b="1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100" b="1" dirty="0">
                <a:solidFill>
                  <a:schemeClr val="tx1"/>
                </a:solidFill>
              </a:rPr>
              <a:t>（埼玉県新座市）</a:t>
            </a:r>
            <a:r>
              <a:rPr kumimoji="1" lang="en-US" altLang="ja-JP" sz="1100" b="1" dirty="0">
                <a:solidFill>
                  <a:schemeClr val="tx1"/>
                </a:solidFill>
              </a:rPr>
              <a:t>】</a:t>
            </a:r>
            <a:endParaRPr kumimoji="1" lang="ja-JP" altLang="en-US" sz="1100" b="1" dirty="0">
              <a:solidFill>
                <a:schemeClr val="tx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358320" y="8712460"/>
            <a:ext cx="2177293" cy="36004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tx2"/>
                </a:solidFill>
              </a:rPr>
              <a:t>中央理化工業株式会社</a:t>
            </a:r>
          </a:p>
        </p:txBody>
      </p:sp>
    </p:spTree>
    <p:extLst>
      <p:ext uri="{BB962C8B-B14F-4D97-AF65-F5344CB8AC3E}">
        <p14:creationId xmlns:p14="http://schemas.microsoft.com/office/powerpoint/2010/main" val="2357902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 </a:t>
            </a:r>
            <a:br>
              <a:rPr lang="ja-JP" altLang="ja-JP" dirty="0"/>
            </a:b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464716" y="6386189"/>
            <a:ext cx="6061124" cy="46166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1200" b="1" dirty="0">
                <a:solidFill>
                  <a:schemeClr val="bg1"/>
                </a:solidFill>
              </a:rPr>
              <a:t>国指定文化財の火災による被害件数　（平成２３年３月１日現在）</a:t>
            </a:r>
          </a:p>
          <a:p>
            <a:pPr algn="r"/>
            <a:r>
              <a:rPr lang="ja-JP" altLang="en-US" sz="1200" b="1" dirty="0"/>
              <a:t>		</a:t>
            </a:r>
            <a:r>
              <a:rPr lang="ja-JP" altLang="en-US" sz="1050" b="1" dirty="0">
                <a:solidFill>
                  <a:schemeClr val="bg1"/>
                </a:solidFill>
              </a:rPr>
              <a:t>（文化庁に電話問い合わせにより）　　</a:t>
            </a:r>
            <a:r>
              <a:rPr lang="en-US" altLang="ja-JP" sz="1050" b="1" dirty="0">
                <a:solidFill>
                  <a:schemeClr val="bg1"/>
                </a:solidFill>
              </a:rPr>
              <a:t>※</a:t>
            </a:r>
            <a:r>
              <a:rPr lang="ja-JP" altLang="en-US" sz="1050" b="1" dirty="0">
                <a:solidFill>
                  <a:schemeClr val="bg1"/>
                </a:solidFill>
              </a:rPr>
              <a:t>戦災による被害を除く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03" y="611560"/>
            <a:ext cx="5297517" cy="568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1" y="13394"/>
            <a:ext cx="6153173" cy="81418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80" y="179512"/>
            <a:ext cx="5942643" cy="50405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1" y="912813"/>
            <a:ext cx="1616075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38" y="3290888"/>
            <a:ext cx="115252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90" y="5004048"/>
            <a:ext cx="16160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282" y="827583"/>
            <a:ext cx="1334814" cy="187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683" y="4070598"/>
            <a:ext cx="1609725" cy="210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772814"/>
              </p:ext>
            </p:extLst>
          </p:nvPr>
        </p:nvGraphicFramePr>
        <p:xfrm>
          <a:off x="485663" y="6898752"/>
          <a:ext cx="6019230" cy="14960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52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8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3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22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7856"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ja-JP" altLang="en-US" sz="1100" kern="100" dirty="0">
                          <a:solidFill>
                            <a:srgbClr val="FFFFFF"/>
                          </a:solidFill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区分</a:t>
                      </a:r>
                      <a:endParaRPr lang="ja-JP" sz="1100" kern="100" dirty="0">
                        <a:solidFill>
                          <a:srgbClr val="FFFFFF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7408" marR="67408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ja-JP" altLang="en-US" sz="1100" kern="100" dirty="0">
                          <a:solidFill>
                            <a:srgbClr val="FFFFFF"/>
                          </a:solidFill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焼失</a:t>
                      </a:r>
                      <a:endParaRPr lang="ja-JP" sz="1100" kern="100" dirty="0">
                        <a:solidFill>
                          <a:srgbClr val="FFFFFF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7408" marR="67408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ja-JP" altLang="en-US" sz="1100" kern="100" dirty="0">
                          <a:solidFill>
                            <a:schemeClr val="bg1"/>
                          </a:solidFill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焼損</a:t>
                      </a:r>
                      <a:endParaRPr lang="ja-JP" sz="1100" kern="100" dirty="0">
                        <a:solidFill>
                          <a:schemeClr val="bg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7408" marR="67408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ja-JP" altLang="en-US" sz="1100" kern="100" dirty="0">
                          <a:solidFill>
                            <a:schemeClr val="bg1"/>
                          </a:solidFill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計</a:t>
                      </a:r>
                      <a:endParaRPr lang="ja-JP" sz="1100" kern="100" dirty="0">
                        <a:solidFill>
                          <a:schemeClr val="bg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7408" marR="67408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306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100" dirty="0"/>
                        <a:t>文化財保護法施行以前</a:t>
                      </a:r>
                      <a:endParaRPr lang="en-US" altLang="ja-JP" sz="1100" dirty="0"/>
                    </a:p>
                    <a:p>
                      <a:pPr algn="ctr"/>
                      <a:r>
                        <a:rPr lang="ja-JP" altLang="en-US" sz="1100" dirty="0"/>
                        <a:t>（明治３０年古社寺保存法施行以降</a:t>
                      </a:r>
                      <a:r>
                        <a:rPr lang="ja-JP" altLang="en-US" sz="1200" dirty="0"/>
                        <a:t>）</a:t>
                      </a:r>
                    </a:p>
                  </a:txBody>
                  <a:tcPr marL="67408" marR="67408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en-US" altLang="ja-JP" sz="1100" b="1" kern="100" dirty="0">
                          <a:solidFill>
                            <a:schemeClr val="tx1"/>
                          </a:solidFill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24</a:t>
                      </a:r>
                      <a:r>
                        <a:rPr lang="ja-JP" altLang="en-US" sz="1100" b="1" kern="100" dirty="0">
                          <a:solidFill>
                            <a:schemeClr val="tx1"/>
                          </a:solidFill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棟</a:t>
                      </a:r>
                      <a:endParaRPr lang="en-US" altLang="ja-JP" sz="1100" b="1" kern="100" dirty="0">
                        <a:solidFill>
                          <a:schemeClr val="tx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ja-JP" altLang="en-US" sz="1100" b="1" kern="100" dirty="0">
                          <a:solidFill>
                            <a:schemeClr val="tx1"/>
                          </a:solidFill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１６</a:t>
                      </a:r>
                      <a:endParaRPr lang="en-US" altLang="ja-JP" sz="1100" b="1" kern="100" dirty="0">
                        <a:solidFill>
                          <a:schemeClr val="tx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7408" marR="6740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en-US" altLang="ja-JP" sz="1100" b="1" kern="100" dirty="0">
                          <a:solidFill>
                            <a:schemeClr val="tx1"/>
                          </a:solidFill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3</a:t>
                      </a:r>
                      <a:r>
                        <a:rPr lang="ja-JP" altLang="en-US" sz="1100" b="1" kern="100" dirty="0">
                          <a:solidFill>
                            <a:schemeClr val="tx1"/>
                          </a:solidFill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棟</a:t>
                      </a:r>
                      <a:endParaRPr lang="en-US" altLang="ja-JP" sz="1100" b="1" kern="100" dirty="0">
                        <a:solidFill>
                          <a:schemeClr val="tx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ja-JP" altLang="en-US" sz="1100" b="1" kern="100" dirty="0">
                          <a:solidFill>
                            <a:schemeClr val="tx1"/>
                          </a:solidFill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２</a:t>
                      </a:r>
                      <a:endParaRPr lang="ja-JP" sz="1100" b="1" kern="100" dirty="0">
                        <a:solidFill>
                          <a:schemeClr val="tx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7408" marR="6740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en-US" altLang="ja-JP" sz="1100" b="1" kern="100" dirty="0">
                          <a:solidFill>
                            <a:schemeClr val="tx1"/>
                          </a:solidFill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27</a:t>
                      </a:r>
                      <a:r>
                        <a:rPr lang="ja-JP" altLang="en-US" sz="1100" b="1" kern="100" dirty="0">
                          <a:solidFill>
                            <a:schemeClr val="tx1"/>
                          </a:solidFill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棟</a:t>
                      </a:r>
                      <a:endParaRPr lang="en-US" altLang="ja-JP" sz="1100" b="1" kern="100" dirty="0">
                        <a:solidFill>
                          <a:schemeClr val="tx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ja-JP" altLang="en-US" sz="1100" b="1" kern="100" dirty="0">
                          <a:solidFill>
                            <a:schemeClr val="tx1"/>
                          </a:solidFill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１８</a:t>
                      </a:r>
                      <a:endParaRPr lang="ja-JP" sz="1100" b="1" kern="100" dirty="0">
                        <a:solidFill>
                          <a:schemeClr val="tx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7408" marR="6740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467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100" dirty="0"/>
                        <a:t>文化財保護法施行以降</a:t>
                      </a:r>
                      <a:endParaRPr lang="en-US" altLang="ja-JP" sz="1100" dirty="0"/>
                    </a:p>
                    <a:p>
                      <a:pPr algn="ctr"/>
                      <a:r>
                        <a:rPr lang="ja-JP" altLang="en-US" sz="1100" dirty="0"/>
                        <a:t>（昭和２５年８月２９日施行）</a:t>
                      </a:r>
                    </a:p>
                  </a:txBody>
                  <a:tcPr marL="67408" marR="67408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en-US" altLang="ja-JP" sz="1100" b="1" kern="100" dirty="0">
                          <a:solidFill>
                            <a:schemeClr val="tx1"/>
                          </a:solidFill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15</a:t>
                      </a:r>
                      <a:r>
                        <a:rPr lang="ja-JP" altLang="en-US" sz="1100" b="1" kern="100" dirty="0">
                          <a:solidFill>
                            <a:schemeClr val="tx1"/>
                          </a:solidFill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棟</a:t>
                      </a:r>
                      <a:endParaRPr lang="en-US" altLang="ja-JP" sz="1100" b="1" kern="100" dirty="0">
                        <a:solidFill>
                          <a:schemeClr val="tx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ja-JP" altLang="en-US" sz="1100" b="1" kern="100" dirty="0">
                          <a:solidFill>
                            <a:schemeClr val="tx1"/>
                          </a:solidFill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１４</a:t>
                      </a:r>
                      <a:endParaRPr lang="ja-JP" sz="1100" b="1" kern="100" dirty="0">
                        <a:solidFill>
                          <a:schemeClr val="tx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7408" marR="6740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en-US" altLang="ja-JP" sz="1100" b="1" kern="100" dirty="0">
                          <a:solidFill>
                            <a:schemeClr val="tx1"/>
                          </a:solidFill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67</a:t>
                      </a:r>
                      <a:r>
                        <a:rPr lang="ja-JP" altLang="en-US" sz="1100" b="1" kern="100" dirty="0">
                          <a:solidFill>
                            <a:schemeClr val="tx1"/>
                          </a:solidFill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棟</a:t>
                      </a:r>
                      <a:endParaRPr lang="en-US" altLang="ja-JP" sz="1100" b="1" kern="100" dirty="0">
                        <a:solidFill>
                          <a:schemeClr val="tx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ja-JP" altLang="en-US" sz="1100" b="1" kern="100" dirty="0">
                          <a:solidFill>
                            <a:schemeClr val="tx1"/>
                          </a:solidFill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６９</a:t>
                      </a:r>
                      <a:endParaRPr lang="en-US" altLang="ja-JP" sz="1100" b="1" kern="100" dirty="0">
                        <a:solidFill>
                          <a:schemeClr val="tx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7408" marR="6740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en-US" altLang="ja-JP" sz="1100" b="1" kern="100" dirty="0">
                          <a:solidFill>
                            <a:schemeClr val="tx1"/>
                          </a:solidFill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82</a:t>
                      </a:r>
                      <a:r>
                        <a:rPr lang="ja-JP" altLang="en-US" sz="1100" b="1" kern="100" dirty="0">
                          <a:solidFill>
                            <a:schemeClr val="tx1"/>
                          </a:solidFill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棟</a:t>
                      </a:r>
                      <a:endParaRPr lang="en-US" altLang="ja-JP" sz="1100" b="1" kern="100" dirty="0">
                        <a:solidFill>
                          <a:schemeClr val="tx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ja-JP" altLang="en-US" sz="1100" b="1" kern="100" dirty="0">
                          <a:solidFill>
                            <a:schemeClr val="tx1"/>
                          </a:solidFill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８３</a:t>
                      </a:r>
                      <a:endParaRPr lang="ja-JP" sz="1100" b="1" kern="100" dirty="0">
                        <a:solidFill>
                          <a:schemeClr val="tx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7408" marR="6740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467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100" dirty="0"/>
                        <a:t>計</a:t>
                      </a:r>
                    </a:p>
                  </a:txBody>
                  <a:tcPr marL="67408" marR="67408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en-US" altLang="ja-JP" sz="1100" b="1" kern="100" dirty="0">
                          <a:solidFill>
                            <a:schemeClr val="tx1"/>
                          </a:solidFill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39</a:t>
                      </a:r>
                      <a:r>
                        <a:rPr lang="ja-JP" altLang="en-US" sz="1100" b="1" kern="100" dirty="0">
                          <a:solidFill>
                            <a:schemeClr val="tx1"/>
                          </a:solidFill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棟</a:t>
                      </a:r>
                      <a:endParaRPr lang="en-US" altLang="ja-JP" sz="1100" b="1" kern="100" dirty="0">
                        <a:solidFill>
                          <a:schemeClr val="tx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ja-JP" altLang="en-US" sz="1100" b="1" kern="100" dirty="0">
                          <a:solidFill>
                            <a:schemeClr val="tx1"/>
                          </a:solidFill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３０</a:t>
                      </a:r>
                      <a:endParaRPr lang="ja-JP" sz="1100" b="1" kern="100" dirty="0">
                        <a:solidFill>
                          <a:schemeClr val="tx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7408" marR="6740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en-US" altLang="ja-JP" sz="1100" b="1" kern="100" dirty="0">
                          <a:solidFill>
                            <a:schemeClr val="tx1"/>
                          </a:solidFill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70</a:t>
                      </a:r>
                      <a:r>
                        <a:rPr lang="ja-JP" altLang="en-US" sz="1100" b="1" kern="100" dirty="0">
                          <a:solidFill>
                            <a:schemeClr val="tx1"/>
                          </a:solidFill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棟</a:t>
                      </a:r>
                      <a:endParaRPr lang="en-US" altLang="ja-JP" sz="1100" b="1" kern="100" dirty="0">
                        <a:solidFill>
                          <a:schemeClr val="tx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ja-JP" altLang="en-US" sz="1100" b="1" kern="100" dirty="0">
                          <a:solidFill>
                            <a:schemeClr val="tx1"/>
                          </a:solidFill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７１</a:t>
                      </a:r>
                      <a:endParaRPr lang="ja-JP" sz="1100" b="1" kern="100" dirty="0">
                        <a:solidFill>
                          <a:schemeClr val="tx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7408" marR="6740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en-US" altLang="ja-JP" sz="1100" b="1" kern="100" dirty="0">
                          <a:solidFill>
                            <a:schemeClr val="tx1"/>
                          </a:solidFill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109</a:t>
                      </a:r>
                      <a:r>
                        <a:rPr lang="ja-JP" altLang="en-US" sz="1100" b="1" kern="100" dirty="0">
                          <a:solidFill>
                            <a:schemeClr val="tx1"/>
                          </a:solidFill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棟</a:t>
                      </a:r>
                      <a:endParaRPr lang="en-US" altLang="ja-JP" sz="1100" b="1" kern="100" dirty="0">
                        <a:solidFill>
                          <a:schemeClr val="tx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ja-JP" altLang="en-US" sz="1100" b="1" kern="100" dirty="0">
                          <a:solidFill>
                            <a:schemeClr val="tx1"/>
                          </a:solidFill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１０１</a:t>
                      </a:r>
                      <a:endParaRPr lang="ja-JP" sz="1100" b="1" kern="100" dirty="0">
                        <a:solidFill>
                          <a:schemeClr val="tx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7408" marR="6740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正方形/長方形 5"/>
          <p:cNvSpPr/>
          <p:nvPr/>
        </p:nvSpPr>
        <p:spPr>
          <a:xfrm>
            <a:off x="464716" y="8388424"/>
            <a:ext cx="6061124" cy="64807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>
                <a:solidFill>
                  <a:schemeClr val="tx1"/>
                </a:solidFill>
              </a:rPr>
              <a:t>もし、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b="1" dirty="0">
                <a:solidFill>
                  <a:srgbClr val="FF0000"/>
                </a:solidFill>
              </a:rPr>
              <a:t>「街かど消火栓」「ハリアー」</a:t>
            </a:r>
            <a:r>
              <a:rPr lang="ja-JP" altLang="en-US" dirty="0">
                <a:solidFill>
                  <a:schemeClr val="tx1"/>
                </a:solidFill>
              </a:rPr>
              <a:t>が設置されていたら・・・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445319" y="2123728"/>
            <a:ext cx="1427533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50" b="1" dirty="0">
                <a:solidFill>
                  <a:schemeClr val="tx1"/>
                </a:solidFill>
              </a:rPr>
              <a:t>【</a:t>
            </a:r>
            <a:r>
              <a:rPr kumimoji="1" lang="ja-JP" altLang="en-US" sz="1050" b="1" dirty="0">
                <a:solidFill>
                  <a:schemeClr val="tx1"/>
                </a:solidFill>
              </a:rPr>
              <a:t>石上神宮内拝殿</a:t>
            </a:r>
            <a:r>
              <a:rPr kumimoji="1" lang="en-US" altLang="ja-JP" sz="1050" b="1" dirty="0">
                <a:solidFill>
                  <a:schemeClr val="tx1"/>
                </a:solidFill>
              </a:rPr>
              <a:t>】</a:t>
            </a:r>
            <a:endParaRPr kumimoji="1" lang="ja-JP" altLang="en-US" sz="1050" b="1" dirty="0">
              <a:solidFill>
                <a:schemeClr val="tx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949575" y="5868144"/>
            <a:ext cx="1461913" cy="241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b="1" dirty="0">
                <a:solidFill>
                  <a:schemeClr val="tx1"/>
                </a:solidFill>
              </a:rPr>
              <a:t>【</a:t>
            </a:r>
            <a:r>
              <a:rPr kumimoji="1" lang="ja-JP" altLang="en-US" sz="1100" b="1" dirty="0">
                <a:solidFill>
                  <a:schemeClr val="tx1"/>
                </a:solidFill>
              </a:rPr>
              <a:t>旧住友家俣野別邸</a:t>
            </a:r>
            <a:r>
              <a:rPr kumimoji="1" lang="en-US" altLang="ja-JP" sz="1100" b="1" dirty="0">
                <a:solidFill>
                  <a:schemeClr val="tx1"/>
                </a:solidFill>
              </a:rPr>
              <a:t>】</a:t>
            </a:r>
            <a:endParaRPr kumimoji="1" lang="ja-JP" altLang="en-US" sz="1100" b="1" dirty="0">
              <a:solidFill>
                <a:schemeClr val="tx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395515" y="1746707"/>
            <a:ext cx="109580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b="1" dirty="0">
                <a:solidFill>
                  <a:schemeClr val="tx1"/>
                </a:solidFill>
              </a:rPr>
              <a:t>【</a:t>
            </a:r>
            <a:r>
              <a:rPr kumimoji="1" lang="ja-JP" altLang="en-US" sz="1100" b="1" dirty="0">
                <a:solidFill>
                  <a:schemeClr val="tx1"/>
                </a:solidFill>
              </a:rPr>
              <a:t>旧吉田茂邸</a:t>
            </a:r>
            <a:r>
              <a:rPr kumimoji="1" lang="en-US" altLang="ja-JP" sz="1100" b="1" dirty="0">
                <a:solidFill>
                  <a:schemeClr val="tx1"/>
                </a:solidFill>
              </a:rPr>
              <a:t>】</a:t>
            </a:r>
            <a:endParaRPr kumimoji="1" lang="ja-JP" altLang="en-US" sz="1100" b="1" dirty="0">
              <a:solidFill>
                <a:schemeClr val="tx1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100376" y="5122810"/>
            <a:ext cx="136864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b="1" dirty="0">
                <a:solidFill>
                  <a:schemeClr val="tx1"/>
                </a:solidFill>
              </a:rPr>
              <a:t>【</a:t>
            </a:r>
            <a:r>
              <a:rPr kumimoji="1" lang="ja-JP" altLang="en-US" sz="1100" b="1" dirty="0">
                <a:solidFill>
                  <a:schemeClr val="tx1"/>
                </a:solidFill>
              </a:rPr>
              <a:t>白沙村荘内茶室</a:t>
            </a:r>
            <a:r>
              <a:rPr kumimoji="1" lang="en-US" altLang="ja-JP" sz="1100" b="1" dirty="0">
                <a:solidFill>
                  <a:schemeClr val="tx1"/>
                </a:solidFill>
              </a:rPr>
              <a:t>】</a:t>
            </a:r>
            <a:endParaRPr kumimoji="1" lang="ja-JP" altLang="en-US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02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282</Words>
  <Application>Microsoft Office PowerPoint</Application>
  <PresentationFormat>画面に合わせる (4:3)</PresentationFormat>
  <Paragraphs>60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Arial</vt:lpstr>
      <vt:lpstr>Calibri</vt:lpstr>
      <vt:lpstr>Century</vt:lpstr>
      <vt:lpstr>Office ​​テーマ</vt:lpstr>
      <vt:lpstr>それが、水道栓に直結、水道水で その水圧のみで消火する 「街かど消火栓」・「ハリアー」です。是非ご検討下さい！</vt:lpstr>
      <vt:lpstr>  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街かど消火栓・ハリアーを是非ご検討下さい！</dc:title>
  <dc:creator>久保田</dc:creator>
  <cp:lastModifiedBy>佐藤 栄紀</cp:lastModifiedBy>
  <cp:revision>29</cp:revision>
  <cp:lastPrinted>2013-04-26T01:55:43Z</cp:lastPrinted>
  <dcterms:created xsi:type="dcterms:W3CDTF">2013-04-18T07:11:13Z</dcterms:created>
  <dcterms:modified xsi:type="dcterms:W3CDTF">2020-06-21T07:35:54Z</dcterms:modified>
</cp:coreProperties>
</file>