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5" r:id="rId3"/>
    <p:sldId id="257" r:id="rId4"/>
    <p:sldId id="259" r:id="rId5"/>
    <p:sldId id="261" r:id="rId6"/>
    <p:sldId id="266" r:id="rId7"/>
    <p:sldId id="262" r:id="rId8"/>
    <p:sldId id="263" r:id="rId9"/>
  </p:sldIdLst>
  <p:sldSz cx="6858000" cy="9906000" type="A4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9" autoAdjust="0"/>
    <p:restoredTop sz="99127" autoAdjust="0"/>
  </p:normalViewPr>
  <p:slideViewPr>
    <p:cSldViewPr>
      <p:cViewPr varScale="1">
        <p:scale>
          <a:sx n="50" d="100"/>
          <a:sy n="50" d="100"/>
        </p:scale>
        <p:origin x="2310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8" cy="511731"/>
          </a:xfrm>
          <a:prstGeom prst="rect">
            <a:avLst/>
          </a:prstGeom>
        </p:spPr>
        <p:txBody>
          <a:bodyPr vert="horz" lIns="94657" tIns="47329" rIns="94657" bIns="473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8" cy="511731"/>
          </a:xfrm>
          <a:prstGeom prst="rect">
            <a:avLst/>
          </a:prstGeom>
        </p:spPr>
        <p:txBody>
          <a:bodyPr vert="horz" lIns="94657" tIns="47329" rIns="94657" bIns="47329" rtlCol="0"/>
          <a:lstStyle>
            <a:lvl1pPr algn="r">
              <a:defRPr sz="1200"/>
            </a:lvl1pPr>
          </a:lstStyle>
          <a:p>
            <a:fld id="{A4A867F4-528E-4AED-A82D-25A8781EB953}" type="datetimeFigureOut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768350"/>
            <a:ext cx="26558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7" tIns="47329" rIns="94657" bIns="473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657" tIns="47329" rIns="94657" bIns="473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1731"/>
          </a:xfrm>
          <a:prstGeom prst="rect">
            <a:avLst/>
          </a:prstGeom>
        </p:spPr>
        <p:txBody>
          <a:bodyPr vert="horz" lIns="94657" tIns="47329" rIns="94657" bIns="473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1731"/>
          </a:xfrm>
          <a:prstGeom prst="rect">
            <a:avLst/>
          </a:prstGeom>
        </p:spPr>
        <p:txBody>
          <a:bodyPr vert="horz" lIns="94657" tIns="47329" rIns="94657" bIns="47329" rtlCol="0" anchor="b"/>
          <a:lstStyle>
            <a:lvl1pPr algn="r">
              <a:defRPr sz="1200"/>
            </a:lvl1pPr>
          </a:lstStyle>
          <a:p>
            <a:fld id="{91DCF559-7724-45F3-BC48-21101BAD11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82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24088" y="768350"/>
            <a:ext cx="2655887" cy="38369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CF559-7724-45F3-BC48-21101BAD116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03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F64D-C7DF-4073-B9A4-E62C8A5F7978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C249-E134-4126-8F2C-44CA6B3CC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67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F894-E0EF-4C60-98D7-5E7D5C238166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C249-E134-4126-8F2C-44CA6B3CC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61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A33C-B846-4A72-ABBE-A2CABB6E8850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C249-E134-4126-8F2C-44CA6B3CC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975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1CE7-3604-4369-AB75-13EAC8F6BF37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C249-E134-4126-8F2C-44CA6B3CC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29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3C99-E448-45F2-9B23-08E2EDC4C86A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C249-E134-4126-8F2C-44CA6B3CC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23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A0C2-CC33-4924-AEAC-23F71A23423A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C249-E134-4126-8F2C-44CA6B3CC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2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939F-E0BD-40F6-B35D-7A9EF1FCC3A7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C249-E134-4126-8F2C-44CA6B3CC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22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04E7-02A3-439A-87BB-30D292F6E05D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C249-E134-4126-8F2C-44CA6B3CC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73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FAED-43C7-4469-A3C9-2351E2E090C9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C249-E134-4126-8F2C-44CA6B3CC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05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8EE4-7482-41CA-A336-85FD537BA4E8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C249-E134-4126-8F2C-44CA6B3CC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25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1712-8491-400B-9C38-478BA1619BF7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1C249-E134-4126-8F2C-44CA6B3CC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97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539F2-E054-49BF-831B-D58E8E5F428B}" type="datetime1">
              <a:rPr kumimoji="1" lang="ja-JP" altLang="en-US" smtClean="0"/>
              <a:t>2020/6/21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1C249-E134-4126-8F2C-44CA6B3CC9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66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microsoft.com/office/2007/relationships/hdphoto" Target="../media/hdphoto3.wdp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00940" y="3409218"/>
            <a:ext cx="5855373" cy="1153740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素早く！誰</a:t>
            </a:r>
            <a:r>
              <a:rPr kumimoji="1" lang="ja-JP" altLang="en-US" sz="28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でも！簡単に！</a:t>
            </a:r>
            <a:endParaRPr kumimoji="1" lang="en-US" altLang="ja-JP" sz="2800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国内初！</a:t>
            </a:r>
            <a:r>
              <a:rPr lang="ja-JP" altLang="en-US" sz="24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水道水で初期消火！！</a:t>
            </a:r>
            <a:endParaRPr kumimoji="1" lang="ja-JP" altLang="en-US" sz="2400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05753" y="428498"/>
            <a:ext cx="6336705" cy="702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2000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0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木造住宅密集地域、商店街、文化財建造物、その他</a:t>
            </a:r>
            <a:endParaRPr kumimoji="1" lang="en-US" altLang="ja-JP" sz="2000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2400" b="1" u="sng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防災ご担当者等関係者様</a:t>
            </a:r>
            <a:r>
              <a:rPr lang="ja-JP" altLang="en-US" sz="2400" b="1" u="sng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へ！</a:t>
            </a:r>
            <a:endParaRPr kumimoji="1" lang="ja-JP" altLang="en-US" sz="2400" b="1" u="sng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9" y="4937889"/>
            <a:ext cx="2176984" cy="318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15" y="5922989"/>
            <a:ext cx="2316020" cy="48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07" y="5463142"/>
            <a:ext cx="2685333" cy="235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312199" y="1568624"/>
            <a:ext cx="6338449" cy="1354217"/>
          </a:xfrm>
          <a:prstGeom prst="rect">
            <a:avLst/>
          </a:prstGeom>
          <a:gradFill>
            <a:gsLst>
              <a:gs pos="0">
                <a:srgbClr val="03D4A8"/>
              </a:gs>
              <a:gs pos="8000">
                <a:srgbClr val="21D6E0"/>
              </a:gs>
              <a:gs pos="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小塚ゴシック Pro B" pitchFamily="34" charset="-128"/>
                <a:ea typeface="小塚ゴシック Pro B" pitchFamily="34" charset="-128"/>
              </a:rPr>
              <a:t>「街かど消火栓」</a:t>
            </a:r>
            <a:endParaRPr lang="en-US" altLang="ja-JP" sz="4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小塚ゴシック Pro B" pitchFamily="34" charset="-128"/>
                <a:ea typeface="小塚ゴシック Pro B" pitchFamily="34" charset="-128"/>
              </a:rPr>
              <a:t>「街かど消火ハリアー」</a:t>
            </a:r>
            <a:endParaRPr lang="ja-JP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76672" y="8337376"/>
            <a:ext cx="2376264" cy="597831"/>
          </a:xfrm>
          <a:prstGeom prst="roundRect">
            <a:avLst/>
          </a:prstGeom>
          <a:gradFill>
            <a:gsLst>
              <a:gs pos="0">
                <a:srgbClr val="03D4A8"/>
              </a:gs>
              <a:gs pos="15000">
                <a:srgbClr val="21D6E0"/>
              </a:gs>
              <a:gs pos="83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（一財）日本消防設備安全</a:t>
            </a:r>
            <a:r>
              <a:rPr kumimoji="1" lang="ja-JP" altLang="en-US" sz="105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センター</a:t>
            </a:r>
            <a:endParaRPr lang="en-US" altLang="ja-JP" sz="105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05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　　　　  </a:t>
            </a:r>
            <a:r>
              <a:rPr kumimoji="1" lang="ja-JP" altLang="en-US" sz="105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性能評定品</a:t>
            </a:r>
          </a:p>
        </p:txBody>
      </p:sp>
      <p:sp>
        <p:nvSpPr>
          <p:cNvPr id="4" name="横巻き 3"/>
          <p:cNvSpPr/>
          <p:nvPr/>
        </p:nvSpPr>
        <p:spPr>
          <a:xfrm>
            <a:off x="4365104" y="8015456"/>
            <a:ext cx="2131595" cy="1053117"/>
          </a:xfrm>
          <a:prstGeom prst="horizontalScroll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100000">
                <a:srgbClr val="FF0000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全国で設置が</a:t>
            </a:r>
            <a:endParaRPr lang="en-US" altLang="ja-JP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進んでいます！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5661249" y="9265669"/>
            <a:ext cx="972062" cy="320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2013.11</a:t>
            </a:r>
            <a:endParaRPr kumimoji="1" lang="ja-JP" altLang="en-US" sz="1100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r="19752"/>
          <a:stretch/>
        </p:blipFill>
        <p:spPr bwMode="auto">
          <a:xfrm>
            <a:off x="2853088" y="5412965"/>
            <a:ext cx="1368000" cy="22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04011" y="428499"/>
            <a:ext cx="6338449" cy="881497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028379" y="5939385"/>
            <a:ext cx="1248493" cy="381767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00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76672" y="506506"/>
            <a:ext cx="6048672" cy="1170130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「街かど消火栓」</a:t>
            </a:r>
            <a:endParaRPr kumimoji="1" lang="en-US" altLang="ja-JP" sz="32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kumimoji="1" lang="ja-JP" altLang="en-US" sz="32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「街かど消火ハリアー」とは？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1" y="5856264"/>
            <a:ext cx="1700542" cy="374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83" y="7320938"/>
            <a:ext cx="3803120" cy="21842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48" y="7541127"/>
            <a:ext cx="576064" cy="170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80925" y="1755375"/>
            <a:ext cx="354016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accent1"/>
                </a:solidFill>
                <a:latin typeface="小塚ゴシック Pro B" pitchFamily="34" charset="-128"/>
                <a:ea typeface="小塚ゴシック Pro B" pitchFamily="34" charset="-128"/>
              </a:rPr>
              <a:t>火災に対する市民の声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7926" y="2255513"/>
            <a:ext cx="5579861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小塚ゴシック Pro B" pitchFamily="34" charset="-128"/>
                <a:ea typeface="小塚ゴシック Pro B" pitchFamily="34" charset="-128"/>
              </a:rPr>
              <a:t>①住宅密集地域で消防車が入りづらい。</a:t>
            </a:r>
            <a:endParaRPr kumimoji="1" lang="en-US" altLang="ja-JP" sz="20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2000" dirty="0">
                <a:latin typeface="小塚ゴシック Pro B" pitchFamily="34" charset="-128"/>
                <a:ea typeface="小塚ゴシック Pro B" pitchFamily="34" charset="-128"/>
              </a:rPr>
              <a:t>②消火器は放射がすぐ終わってしまう。</a:t>
            </a:r>
            <a:endParaRPr lang="en-US" altLang="ja-JP" sz="20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kumimoji="1" lang="ja-JP" altLang="en-US" sz="2000" dirty="0">
                <a:latin typeface="小塚ゴシック Pro B" pitchFamily="34" charset="-128"/>
                <a:ea typeface="小塚ゴシック Pro B" pitchFamily="34" charset="-128"/>
              </a:rPr>
              <a:t>③近所の火事でもらい火が怖かった。</a:t>
            </a:r>
            <a:endParaRPr kumimoji="1" lang="en-US" altLang="ja-JP" sz="20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2000" dirty="0">
                <a:latin typeface="小塚ゴシック Pro B" pitchFamily="34" charset="-128"/>
                <a:ea typeface="小塚ゴシック Pro B" pitchFamily="34" charset="-128"/>
              </a:rPr>
              <a:t>④水道水を使った消火道具が欲しい。</a:t>
            </a:r>
            <a:endParaRPr kumimoji="1" lang="ja-JP" altLang="en-US" sz="2000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688" y="3782872"/>
            <a:ext cx="2880320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accent1"/>
                </a:solidFill>
                <a:latin typeface="小塚ゴシック Pro B" pitchFamily="34" charset="-128"/>
                <a:ea typeface="小塚ゴシック Pro B" pitchFamily="34" charset="-128"/>
              </a:rPr>
              <a:t>開発コンセプト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4704" y="4283009"/>
            <a:ext cx="5593082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小塚ゴシック Pro B" pitchFamily="34" charset="-128"/>
                <a:ea typeface="小塚ゴシック Pro B" pitchFamily="34" charset="-128"/>
              </a:rPr>
              <a:t>①初期消火や類焼防止に水道水を使う。</a:t>
            </a:r>
            <a:endParaRPr kumimoji="1" lang="en-US" altLang="ja-JP" sz="20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2000" dirty="0">
                <a:latin typeface="小塚ゴシック Pro B" pitchFamily="34" charset="-128"/>
                <a:ea typeface="小塚ゴシック Pro B" pitchFamily="34" charset="-128"/>
              </a:rPr>
              <a:t>②誰でも簡単に迅速に扱える。</a:t>
            </a:r>
            <a:endParaRPr lang="en-US" altLang="ja-JP" sz="20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kumimoji="1" lang="ja-JP" altLang="en-US" sz="2000" dirty="0">
                <a:latin typeface="小塚ゴシック Pro B" pitchFamily="34" charset="-128"/>
                <a:ea typeface="小塚ゴシック Pro B" pitchFamily="34" charset="-128"/>
              </a:rPr>
              <a:t>③地域防災ばかりでなく、防火対象物への任意</a:t>
            </a:r>
            <a:endParaRPr kumimoji="1" lang="en-US" altLang="ja-JP" sz="20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2000" dirty="0"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kumimoji="1" lang="ja-JP" altLang="en-US" sz="2000" dirty="0">
                <a:latin typeface="小塚ゴシック Pro B" pitchFamily="34" charset="-128"/>
                <a:ea typeface="小塚ゴシック Pro B" pitchFamily="34" charset="-128"/>
              </a:rPr>
              <a:t>設置でも使える。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 rot="1175630">
            <a:off x="2333403" y="6718481"/>
            <a:ext cx="4113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1"/>
                </a:solidFill>
                <a:latin typeface="小塚ゴシック Pro B" pitchFamily="34" charset="-128"/>
                <a:ea typeface="小塚ゴシック Pro B" pitchFamily="34" charset="-128"/>
              </a:rPr>
              <a:t>水道水で初期消火！街かど消火栓</a:t>
            </a:r>
          </a:p>
        </p:txBody>
      </p:sp>
    </p:spTree>
    <p:extLst>
      <p:ext uri="{BB962C8B-B14F-4D97-AF65-F5344CB8AC3E}">
        <p14:creationId xmlns:p14="http://schemas.microsoft.com/office/powerpoint/2010/main" val="323948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4" y="1442610"/>
            <a:ext cx="2559354" cy="2080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484702" y="4562957"/>
            <a:ext cx="5954261" cy="47825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altLang="ja-JP" b="1" dirty="0">
              <a:solidFill>
                <a:srgbClr val="FF0000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altLang="ja-JP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altLang="ja-JP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altLang="ja-JP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altLang="ja-JP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altLang="ja-JP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●</a:t>
            </a:r>
            <a:r>
              <a:rPr lang="ja-JP" altLang="en-US" sz="16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水道栓に直結し、水圧のみで消火する初期消火道具</a:t>
            </a:r>
            <a:endParaRPr lang="en-US" altLang="ja-JP" sz="1600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lang="ja-JP" altLang="en-US" sz="15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日本初</a:t>
            </a:r>
            <a:r>
              <a:rPr lang="ja-JP" altLang="en-US" sz="15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の</a:t>
            </a:r>
            <a:r>
              <a:rPr lang="ja-JP" altLang="en-US" sz="15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水道水に直結した初期消火装置として</a:t>
            </a:r>
            <a:r>
              <a:rPr lang="ja-JP" altLang="en-US" sz="1500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性能評定</a:t>
            </a:r>
            <a:r>
              <a:rPr lang="ja-JP" altLang="en-US" sz="15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を取得。</a:t>
            </a:r>
            <a:endParaRPr lang="en-US" altLang="ja-JP" sz="1500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lang="ja-JP" altLang="en-US" sz="15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   </a:t>
            </a:r>
            <a:r>
              <a:rPr lang="ja-JP" altLang="en-US" sz="15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性能評定番号 ：評２２－０１９号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5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　　設備機器の種別：消火設備（水系簡易消火装置）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5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　　</a:t>
            </a:r>
            <a:r>
              <a:rPr lang="ja-JP" altLang="en-US" sz="15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型式記号：</a:t>
            </a:r>
            <a:r>
              <a:rPr lang="en-US" altLang="ja-JP" sz="15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MS-CR-A01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5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　　性能評定日：　平成</a:t>
            </a:r>
            <a:r>
              <a:rPr lang="en-US" altLang="ja-JP" sz="15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22</a:t>
            </a:r>
            <a:r>
              <a:rPr lang="ja-JP" altLang="en-US" sz="15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年</a:t>
            </a:r>
            <a:r>
              <a:rPr lang="en-US" altLang="ja-JP" sz="15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6</a:t>
            </a:r>
            <a:r>
              <a:rPr lang="ja-JP" altLang="en-US" sz="15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15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30</a:t>
            </a:r>
            <a:r>
              <a:rPr lang="ja-JP" altLang="en-US" sz="15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日</a:t>
            </a:r>
            <a:endParaRPr lang="en-US" altLang="ja-JP" sz="1500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altLang="ja-JP" sz="800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●</a:t>
            </a:r>
            <a:r>
              <a:rPr lang="ja-JP" altLang="en-US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名称について</a:t>
            </a:r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5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　　製品名</a:t>
            </a:r>
            <a:r>
              <a:rPr lang="en-US" altLang="ja-JP" sz="15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:</a:t>
            </a:r>
            <a:r>
              <a:rPr lang="ja-JP" altLang="en-US" sz="15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「簡易水道消火装置」</a:t>
            </a:r>
            <a:endParaRPr lang="en-US" altLang="ja-JP" sz="1500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5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　　商品名</a:t>
            </a:r>
            <a:r>
              <a:rPr lang="en-US" altLang="ja-JP" sz="15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:</a:t>
            </a:r>
            <a:r>
              <a:rPr lang="ja-JP" altLang="en-US" sz="1500" b="1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「街かど消火栓」</a:t>
            </a:r>
            <a:endParaRPr lang="en-US" altLang="ja-JP" sz="1500" b="1" dirty="0">
              <a:solidFill>
                <a:schemeClr val="tx2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altLang="ja-JP" sz="800" b="1" dirty="0">
              <a:solidFill>
                <a:schemeClr val="tx2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●</a:t>
            </a:r>
            <a:r>
              <a:rPr lang="ja-JP" altLang="en-US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特許・商標</a:t>
            </a:r>
            <a:endParaRPr lang="en-US" altLang="ja-JP" b="1" dirty="0">
              <a:solidFill>
                <a:srgbClr val="FF0000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    ○</a:t>
            </a:r>
            <a:r>
              <a:rPr lang="ja-JP" altLang="en-US" sz="14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特許第</a:t>
            </a:r>
            <a:r>
              <a:rPr lang="en-US" altLang="ja-JP" sz="1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4271707</a:t>
            </a:r>
            <a:r>
              <a:rPr lang="ja-JP" altLang="en-US" sz="14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号：</a:t>
            </a:r>
            <a:r>
              <a:rPr lang="ja-JP" altLang="en-US" sz="1400" b="1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「街かど消火栓</a:t>
            </a:r>
            <a:r>
              <a:rPr lang="ja-JP" altLang="en-US" sz="1400" b="1" dirty="0">
                <a:solidFill>
                  <a:srgbClr val="0070C0"/>
                </a:solidFill>
                <a:latin typeface="小塚ゴシック Pro B" pitchFamily="34" charset="-128"/>
                <a:ea typeface="小塚ゴシック Pro B" pitchFamily="34" charset="-128"/>
              </a:rPr>
              <a:t>」</a:t>
            </a:r>
            <a:r>
              <a:rPr lang="ja-JP" altLang="en-US" sz="14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の基本システム</a:t>
            </a:r>
            <a:r>
              <a:rPr lang="ja-JP" altLang="en-US" sz="1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「消火装置」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    ○特許第</a:t>
            </a:r>
            <a:r>
              <a:rPr lang="en-US" altLang="ja-JP" sz="1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4361590</a:t>
            </a:r>
            <a:r>
              <a:rPr lang="ja-JP" altLang="en-US" sz="14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号：</a:t>
            </a:r>
            <a:r>
              <a:rPr lang="ja-JP" altLang="en-US" sz="1400" b="1" dirty="0">
                <a:solidFill>
                  <a:srgbClr val="FF3300"/>
                </a:solidFill>
                <a:latin typeface="小塚ゴシック Pro B" pitchFamily="34" charset="-128"/>
                <a:ea typeface="小塚ゴシック Pro B" pitchFamily="34" charset="-128"/>
              </a:rPr>
              <a:t>「消火用ノズル装置」</a:t>
            </a:r>
            <a:endParaRPr lang="en-US" altLang="ja-JP" sz="1400" b="1" dirty="0">
              <a:solidFill>
                <a:srgbClr val="FF3300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 b="1" dirty="0">
                <a:solidFill>
                  <a:srgbClr val="FF3300"/>
                </a:solidFill>
                <a:latin typeface="小塚ゴシック Pro B" pitchFamily="34" charset="-128"/>
                <a:ea typeface="小塚ゴシック Pro B" pitchFamily="34" charset="-128"/>
              </a:rPr>
              <a:t>    </a:t>
            </a:r>
            <a:r>
              <a:rPr lang="ja-JP" altLang="en-US" sz="14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○特許第</a:t>
            </a:r>
            <a:r>
              <a:rPr lang="en-US" altLang="ja-JP" sz="1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4875743</a:t>
            </a:r>
            <a:r>
              <a:rPr lang="ja-JP" altLang="en-US" sz="14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号：</a:t>
            </a:r>
            <a:r>
              <a:rPr lang="ja-JP" altLang="en-US" sz="1400" b="1" dirty="0">
                <a:solidFill>
                  <a:srgbClr val="FF3300"/>
                </a:solidFill>
                <a:latin typeface="小塚ゴシック Pro B" pitchFamily="34" charset="-128"/>
                <a:ea typeface="小塚ゴシック Pro B" pitchFamily="34" charset="-128"/>
              </a:rPr>
              <a:t>「消火装置」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    ○商標第</a:t>
            </a:r>
            <a:r>
              <a:rPr lang="en-US" altLang="ja-JP" sz="1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5243117</a:t>
            </a:r>
            <a:r>
              <a:rPr lang="ja-JP" altLang="en-US" sz="14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号：</a:t>
            </a:r>
            <a:r>
              <a:rPr lang="ja-JP" altLang="en-US" sz="1400" b="1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「街かど消火栓」</a:t>
            </a:r>
            <a:r>
              <a:rPr lang="ja-JP" altLang="en-US" sz="14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の商標登録</a:t>
            </a:r>
            <a:endParaRPr lang="en-US" altLang="ja-JP" sz="1400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altLang="ja-JP" sz="800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●</a:t>
            </a:r>
            <a:r>
              <a:rPr lang="ja-JP" altLang="en-US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第</a:t>
            </a:r>
            <a:r>
              <a:rPr lang="en-US" altLang="ja-JP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19</a:t>
            </a:r>
            <a:r>
              <a:rPr lang="ja-JP" altLang="en-US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期東京都火災予防審議会最終答申</a:t>
            </a:r>
            <a:r>
              <a:rPr lang="ja-JP" altLang="en-US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で、初期消火</a:t>
            </a:r>
            <a:br>
              <a:rPr lang="en-US" altLang="ja-JP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</a:br>
            <a:r>
              <a:rPr lang="ja-JP" altLang="en-US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　活動用として、「軽可搬ポンプ」「スタンドパイプ」</a:t>
            </a:r>
            <a:br>
              <a:rPr lang="en-US" altLang="ja-JP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</a:br>
            <a:r>
              <a:rPr lang="ja-JP" altLang="en-US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　と共に掲載。</a:t>
            </a:r>
            <a:endParaRPr lang="en-US" altLang="ja-JP" b="1" dirty="0">
              <a:solidFill>
                <a:schemeClr val="tx2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ja-JP" altLang="en-US" b="1" dirty="0">
              <a:solidFill>
                <a:schemeClr val="tx2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altLang="ja-JP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ja-JP" altLang="en-US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altLang="ja-JP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altLang="ja-JP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581616" y="3626854"/>
            <a:ext cx="2808311" cy="819091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1200" b="1" dirty="0">
              <a:solidFill>
                <a:srgbClr val="FF0000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ja-JP" sz="1200" b="1" dirty="0">
              <a:solidFill>
                <a:srgbClr val="FF0000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b="1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「街かど消火栓」</a:t>
            </a:r>
            <a:endParaRPr lang="en-US" altLang="ja-JP" sz="2000" b="1" dirty="0">
              <a:solidFill>
                <a:schemeClr val="tx2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2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ja-JP" altLang="en-US" sz="12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一財</a:t>
            </a:r>
            <a:r>
              <a:rPr lang="en-US" altLang="ja-JP" sz="12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)</a:t>
            </a:r>
            <a:r>
              <a:rPr lang="ja-JP" altLang="en-US" sz="12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日本消防設備安全センターの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 b="1" dirty="0">
                <a:solidFill>
                  <a:srgbClr val="FF0000"/>
                </a:solidFill>
                <a:latin typeface="小塚ゴシック Pro B" pitchFamily="34" charset="-128"/>
                <a:ea typeface="小塚ゴシック Pro B" pitchFamily="34" charset="-128"/>
              </a:rPr>
              <a:t>性能評定取得品</a:t>
            </a:r>
          </a:p>
          <a:p>
            <a:endParaRPr lang="en-US" altLang="ja-JP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39" y="1442610"/>
            <a:ext cx="1479295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260648" y="194471"/>
            <a:ext cx="6320754" cy="1092121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「街かど消火栓」・</a:t>
            </a:r>
            <a:br>
              <a:rPr lang="en-US" altLang="ja-JP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</a:br>
            <a:r>
              <a:rPr lang="ja-JP" altLang="en-US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「街かど消火ハリアー」の概要</a:t>
            </a:r>
            <a:endParaRPr kumimoji="1" lang="ja-JP" altLang="en-US" sz="28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602530" y="3626854"/>
            <a:ext cx="2808311" cy="819091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「街かど消火ハリアー」</a:t>
            </a:r>
            <a:endParaRPr kumimoji="1" lang="en-US" altLang="ja-JP" dirty="0">
              <a:solidFill>
                <a:schemeClr val="tx2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200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「街かど消火栓」</a:t>
            </a:r>
            <a:r>
              <a:rPr lang="ja-JP" altLang="en-US" sz="12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の性能を維持した</a:t>
            </a:r>
            <a:r>
              <a:rPr lang="ja-JP" altLang="en-US" sz="14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ポータブルタイプ</a:t>
            </a:r>
            <a:endParaRPr lang="en-US" altLang="ja-JP" sz="1400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1026" name="Picture 2" descr="F:\☆街かど消火栓ポータブルタイプ\写真集\20120824ポータブルカタログ用写真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943" y="2216696"/>
            <a:ext cx="1181671" cy="9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Ls-vl083\share\営業本部\◎「街かど消火栓」販売促進資料\性能評定書・評定証票\20100810性能評定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15" y="5457056"/>
            <a:ext cx="870189" cy="133409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6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39" y="2661697"/>
            <a:ext cx="1415625" cy="130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39" y="4154431"/>
            <a:ext cx="1415625" cy="113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6361662"/>
            <a:ext cx="3003303" cy="219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675368"/>
              </p:ext>
            </p:extLst>
          </p:nvPr>
        </p:nvGraphicFramePr>
        <p:xfrm>
          <a:off x="332656" y="8676828"/>
          <a:ext cx="3503408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2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小塚ゴシック Pro B" pitchFamily="34" charset="-128"/>
                          <a:ea typeface="小塚ゴシック Pro B" pitchFamily="34" charset="-128"/>
                        </a:rPr>
                        <a:t>比較内容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小塚ゴシック Pro B" pitchFamily="34" charset="-128"/>
                          <a:ea typeface="小塚ゴシック Pro B" pitchFamily="34" charset="-128"/>
                        </a:rPr>
                        <a:t>一般散水</a:t>
                      </a:r>
                      <a:endParaRPr kumimoji="1" lang="en-US" altLang="ja-JP" sz="1200" dirty="0">
                        <a:solidFill>
                          <a:schemeClr val="bg1"/>
                        </a:solidFill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bg1"/>
                          </a:solidFill>
                          <a:latin typeface="小塚ゴシック Pro B" pitchFamily="34" charset="-128"/>
                          <a:ea typeface="小塚ゴシック Pro B" pitchFamily="34" charset="-128"/>
                        </a:rPr>
                        <a:t>ノズル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>
                          <a:solidFill>
                            <a:schemeClr val="bg1"/>
                          </a:solidFill>
                          <a:latin typeface="小塚ゴシック Pro B" pitchFamily="34" charset="-128"/>
                          <a:ea typeface="小塚ゴシック Pro B" pitchFamily="34" charset="-128"/>
                        </a:rPr>
                        <a:t>街かど消火栓用</a:t>
                      </a:r>
                      <a:endParaRPr lang="en-US" altLang="ja-JP" sz="1200" dirty="0">
                        <a:solidFill>
                          <a:schemeClr val="bg1"/>
                        </a:solidFill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dirty="0">
                          <a:solidFill>
                            <a:schemeClr val="bg1"/>
                          </a:solidFill>
                          <a:latin typeface="小塚ゴシック Pro B" pitchFamily="34" charset="-128"/>
                          <a:ea typeface="小塚ゴシック Pro B" pitchFamily="34" charset="-128"/>
                        </a:rPr>
                        <a:t>ノズル</a:t>
                      </a:r>
                      <a:endParaRPr kumimoji="1" lang="ja-JP" altLang="en-US" sz="1200" dirty="0">
                        <a:solidFill>
                          <a:schemeClr val="bg1"/>
                        </a:solidFill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solidFill>
                            <a:schemeClr val="tx1"/>
                          </a:solidFill>
                          <a:latin typeface="小塚ゴシック Pro B" pitchFamily="34" charset="-128"/>
                          <a:ea typeface="小塚ゴシック Pro B" pitchFamily="34" charset="-128"/>
                        </a:rPr>
                        <a:t>面積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0.7</a:t>
                      </a:r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㎡（</a:t>
                      </a:r>
                      <a:r>
                        <a:rPr kumimoji="1" lang="en-US" altLang="ja-JP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1</a:t>
                      </a:r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）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10.6</a:t>
                      </a:r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㎡</a:t>
                      </a:r>
                      <a:r>
                        <a:rPr kumimoji="1" lang="en-US" altLang="ja-JP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小塚ゴシック Pro B" pitchFamily="34" charset="-128"/>
                          <a:ea typeface="小塚ゴシック Pro B" pitchFamily="34" charset="-128"/>
                        </a:rPr>
                        <a:t>１５倍</a:t>
                      </a: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小塚ゴシック Pro B" pitchFamily="34" charset="-128"/>
                          <a:ea typeface="小塚ゴシック Pro B" pitchFamily="34" charset="-128"/>
                        </a:rPr>
                        <a:t>)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r>
                        <a:rPr kumimoji="1" lang="ja-JP" altLang="en-US" sz="1200" b="1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放水量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11</a:t>
                      </a:r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Ｌ</a:t>
                      </a:r>
                      <a:r>
                        <a:rPr kumimoji="1" lang="en-US" altLang="ja-JP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/</a:t>
                      </a:r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分</a:t>
                      </a:r>
                      <a:r>
                        <a:rPr kumimoji="1" lang="en-US" altLang="ja-JP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(</a:t>
                      </a:r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１</a:t>
                      </a:r>
                      <a:r>
                        <a:rPr kumimoji="1" lang="en-US" altLang="ja-JP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)</a:t>
                      </a:r>
                      <a:endParaRPr kumimoji="1" lang="ja-JP" altLang="en-US" sz="12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17.4</a:t>
                      </a:r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Ｌ</a:t>
                      </a:r>
                      <a:r>
                        <a:rPr kumimoji="1" lang="en-US" altLang="ja-JP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/</a:t>
                      </a:r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分</a:t>
                      </a:r>
                      <a:r>
                        <a:rPr kumimoji="1" lang="en-US" altLang="ja-JP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(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小塚ゴシック Pro B" pitchFamily="34" charset="-128"/>
                          <a:ea typeface="小塚ゴシック Pro B" pitchFamily="34" charset="-128"/>
                        </a:rPr>
                        <a:t>１</a:t>
                      </a: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小塚ゴシック Pro B" pitchFamily="34" charset="-128"/>
                          <a:ea typeface="小塚ゴシック Pro B" pitchFamily="34" charset="-128"/>
                        </a:rPr>
                        <a:t>.</a:t>
                      </a:r>
                      <a:r>
                        <a:rPr kumimoji="1" lang="ja-JP" altLang="en-US" sz="1200" b="1" dirty="0">
                          <a:solidFill>
                            <a:srgbClr val="FF0000"/>
                          </a:solidFill>
                          <a:latin typeface="小塚ゴシック Pro B" pitchFamily="34" charset="-128"/>
                          <a:ea typeface="小塚ゴシック Pro B" pitchFamily="34" charset="-128"/>
                        </a:rPr>
                        <a:t>６倍</a:t>
                      </a:r>
                      <a:r>
                        <a:rPr kumimoji="1" lang="en-US" altLang="ja-JP" sz="1200" b="1" dirty="0">
                          <a:solidFill>
                            <a:srgbClr val="FF0000"/>
                          </a:solidFill>
                          <a:latin typeface="小塚ゴシック Pro B" pitchFamily="34" charset="-128"/>
                          <a:ea typeface="小塚ゴシック Pro B" pitchFamily="34" charset="-128"/>
                        </a:rPr>
                        <a:t>)</a:t>
                      </a:r>
                      <a:endParaRPr kumimoji="1" lang="ja-JP" altLang="en-US" sz="1200" b="1" dirty="0">
                        <a:solidFill>
                          <a:srgbClr val="FF0000"/>
                        </a:solidFill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正方形/長方形 8"/>
          <p:cNvSpPr/>
          <p:nvPr/>
        </p:nvSpPr>
        <p:spPr>
          <a:xfrm>
            <a:off x="628496" y="5986832"/>
            <a:ext cx="2944520" cy="26514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放水実験</a:t>
            </a:r>
            <a:endParaRPr kumimoji="1" lang="ja-JP" altLang="en-US" sz="1600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77073" y="5992308"/>
            <a:ext cx="2420315" cy="25966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消火実験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231473" y="350489"/>
            <a:ext cx="6466650" cy="702078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研究製品開発の</a:t>
            </a:r>
            <a:r>
              <a:rPr lang="ja-JP" altLang="en-US" sz="28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ポイント</a:t>
            </a:r>
            <a:endParaRPr lang="en-US" altLang="ja-JP" sz="28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6" name="Picture 2" descr="\\Ls-vl083\share\営業本部\☆写真\ノズル放水写真\放水状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76" y="1305965"/>
            <a:ext cx="1512329" cy="122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73474" y="1130575"/>
            <a:ext cx="3819967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(1)</a:t>
            </a:r>
            <a:r>
              <a:rPr lang="ja-JP" altLang="en-US" sz="2000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消火能力の高いノズルの開発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642" y="1657391"/>
            <a:ext cx="4623607" cy="3693319"/>
          </a:xfrm>
          <a:custGeom>
            <a:avLst/>
            <a:gdLst>
              <a:gd name="connsiteX0" fmla="*/ 0 w 2160240"/>
              <a:gd name="connsiteY0" fmla="*/ 0 h 369332"/>
              <a:gd name="connsiteX1" fmla="*/ 2160240 w 2160240"/>
              <a:gd name="connsiteY1" fmla="*/ 0 h 369332"/>
              <a:gd name="connsiteX2" fmla="*/ 2160240 w 2160240"/>
              <a:gd name="connsiteY2" fmla="*/ 369332 h 369332"/>
              <a:gd name="connsiteX3" fmla="*/ 0 w 2160240"/>
              <a:gd name="connsiteY3" fmla="*/ 369332 h 369332"/>
              <a:gd name="connsiteX4" fmla="*/ 0 w 2160240"/>
              <a:gd name="connsiteY4" fmla="*/ 0 h 369332"/>
              <a:gd name="connsiteX0" fmla="*/ 0 w 2160240"/>
              <a:gd name="connsiteY0" fmla="*/ 0 h 369332"/>
              <a:gd name="connsiteX1" fmla="*/ 2160240 w 2160240"/>
              <a:gd name="connsiteY1" fmla="*/ 0 h 369332"/>
              <a:gd name="connsiteX2" fmla="*/ 2158451 w 2160240"/>
              <a:gd name="connsiteY2" fmla="*/ 31535 h 369332"/>
              <a:gd name="connsiteX3" fmla="*/ 2160240 w 2160240"/>
              <a:gd name="connsiteY3" fmla="*/ 369332 h 369332"/>
              <a:gd name="connsiteX4" fmla="*/ 0 w 2160240"/>
              <a:gd name="connsiteY4" fmla="*/ 369332 h 369332"/>
              <a:gd name="connsiteX5" fmla="*/ 0 w 2160240"/>
              <a:gd name="connsiteY5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240" h="369332">
                <a:moveTo>
                  <a:pt x="0" y="0"/>
                </a:moveTo>
                <a:lnTo>
                  <a:pt x="2160240" y="0"/>
                </a:lnTo>
                <a:cubicBezTo>
                  <a:pt x="2159644" y="50096"/>
                  <a:pt x="2159047" y="-18561"/>
                  <a:pt x="2158451" y="31535"/>
                </a:cubicBezTo>
                <a:cubicBezTo>
                  <a:pt x="2159047" y="144134"/>
                  <a:pt x="2159644" y="256733"/>
                  <a:pt x="2160240" y="369332"/>
                </a:cubicBezTo>
                <a:lnTo>
                  <a:pt x="0" y="369332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小塚ゴシック Pro B" pitchFamily="34" charset="-128"/>
                <a:ea typeface="小塚ゴシック Pro B" pitchFamily="34" charset="-128"/>
              </a:rPr>
              <a:t>①ノズル開発の変遷</a:t>
            </a:r>
            <a:endParaRPr kumimoji="1"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endParaRPr kumimoji="1"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endParaRPr kumimoji="1"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endParaRPr kumimoji="1"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endParaRPr kumimoji="1"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endParaRPr kumimoji="1"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  <a:p>
            <a:endParaRPr lang="en-US" altLang="ja-JP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9" b="21952"/>
          <a:stretch/>
        </p:blipFill>
        <p:spPr bwMode="auto">
          <a:xfrm>
            <a:off x="393064" y="1969038"/>
            <a:ext cx="4487648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04664" y="5457056"/>
            <a:ext cx="592184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小塚ゴシック Pro B" pitchFamily="34" charset="-128"/>
                <a:ea typeface="小塚ゴシック Pro B" pitchFamily="34" charset="-128"/>
              </a:rPr>
              <a:t>②放水実験と消火実験</a:t>
            </a:r>
            <a:r>
              <a:rPr kumimoji="1"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（於：総務省消防研究センター他）</a:t>
            </a:r>
            <a:endParaRPr kumimoji="1" lang="en-US" altLang="ja-JP" sz="1600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2052" name="Picture 4" descr="\\Ls-vl083\share\営業本部\☆写真\2010年\20101008　社内消火実験（消防研究センター）\20101008　消防研究センター　社内説明会　サーモカメラ\DC_085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4613"/>
          <a:stretch/>
        </p:blipFill>
        <p:spPr bwMode="auto">
          <a:xfrm>
            <a:off x="4489371" y="7362294"/>
            <a:ext cx="159571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44" y="8553400"/>
            <a:ext cx="1554340" cy="112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★街かど消火栓実験まとめ（消火実験・放水実験）\★街かど消火栓総務省消防庁消防研究センター消火実験(H21～22)\★街かど消火栓消火実験各実験（消防研究センター）\②消防研究センター実験（平成２２年１０月８日）\②消火実験写真101008\小川様消火実験写真2\D3A_015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t="15822" r="924" b="213"/>
          <a:stretch/>
        </p:blipFill>
        <p:spPr bwMode="auto">
          <a:xfrm>
            <a:off x="4093441" y="6293909"/>
            <a:ext cx="1567807" cy="100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97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" descr="E:\東京消防庁防災部生活安全課プレゼン\使用データ類\ホース・給水\ホース１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" b="11023"/>
          <a:stretch>
            <a:fillRect/>
          </a:stretch>
        </p:blipFill>
        <p:spPr bwMode="auto">
          <a:xfrm>
            <a:off x="614669" y="915940"/>
            <a:ext cx="2837170" cy="150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18" y="2731894"/>
            <a:ext cx="2075472" cy="130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74" y="890467"/>
            <a:ext cx="1860524" cy="15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95" y="2535455"/>
            <a:ext cx="1734160" cy="163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角丸四角形吹き出し 6"/>
          <p:cNvSpPr/>
          <p:nvPr/>
        </p:nvSpPr>
        <p:spPr>
          <a:xfrm>
            <a:off x="3511895" y="3355024"/>
            <a:ext cx="884175" cy="769092"/>
          </a:xfrm>
          <a:prstGeom prst="wedgeRoundRectCallout">
            <a:avLst>
              <a:gd name="adj1" fmla="val 123251"/>
              <a:gd name="adj2" fmla="val -60647"/>
              <a:gd name="adj3" fmla="val 1666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973" y="3440755"/>
            <a:ext cx="745003" cy="65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40181" y="2882825"/>
            <a:ext cx="1008113" cy="80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16094" y="272480"/>
            <a:ext cx="3234320" cy="54606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(2)</a:t>
            </a:r>
            <a:r>
              <a:rPr kumimoji="1" lang="ja-JP" altLang="en-US" sz="2000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確実に水を運ぶホース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026994" y="2110814"/>
            <a:ext cx="1530915" cy="29407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「</a:t>
            </a:r>
            <a:r>
              <a:rPr kumimoji="1" lang="ja-JP" altLang="en-US" sz="12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街かど消火栓」用ホース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1035921" y="3738601"/>
            <a:ext cx="2016224" cy="42219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折れ曲がらないホース</a:t>
            </a:r>
            <a:r>
              <a:rPr lang="en-US" altLang="ja-JP" sz="12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ja-JP" altLang="en-US" sz="12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右</a:t>
            </a:r>
            <a:r>
              <a:rPr lang="en-US" altLang="ja-JP" sz="12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)</a:t>
            </a:r>
            <a:endParaRPr kumimoji="1" lang="ja-JP" altLang="en-US" sz="12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95417" y="305306"/>
            <a:ext cx="1697638" cy="52831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000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(3)</a:t>
            </a:r>
            <a:r>
              <a:rPr kumimoji="1" lang="ja-JP" altLang="en-US" sz="2000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給水方法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358897" y="3739568"/>
            <a:ext cx="18156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＊ドライバーがなくても蝶ネジで簡単に固定出来ます</a:t>
            </a:r>
            <a:r>
              <a:rPr lang="ja-JP" altLang="en-US" sz="1000" dirty="0">
                <a:latin typeface="小塚ゴシック Pro B" pitchFamily="34" charset="-128"/>
                <a:ea typeface="小塚ゴシック Pro B" pitchFamily="34" charset="-128"/>
              </a:rPr>
              <a:t>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906" y="2388798"/>
            <a:ext cx="835025" cy="89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09" y="3096021"/>
            <a:ext cx="646113" cy="35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下矢印 17"/>
          <p:cNvSpPr/>
          <p:nvPr/>
        </p:nvSpPr>
        <p:spPr>
          <a:xfrm>
            <a:off x="5011620" y="2388799"/>
            <a:ext cx="377015" cy="261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387349"/>
              </p:ext>
            </p:extLst>
          </p:nvPr>
        </p:nvGraphicFramePr>
        <p:xfrm>
          <a:off x="443624" y="4796984"/>
          <a:ext cx="6185668" cy="456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67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項目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内容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街かど消火栓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街かど消火ハリアー</a:t>
                      </a:r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6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300" b="1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型　式</a:t>
                      </a:r>
                    </a:p>
                  </a:txBody>
                  <a:tcPr marT="49530" marB="4953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MS-CR-A01</a:t>
                      </a:r>
                      <a:endParaRPr kumimoji="1" lang="ja-JP" altLang="en-US" sz="13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MSP-CR-01</a:t>
                      </a:r>
                      <a:endParaRPr kumimoji="1" lang="ja-JP" altLang="en-US" sz="13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64">
                <a:tc rowSpan="6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仕様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■格納箱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/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専用収納袋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H900</a:t>
                      </a:r>
                      <a:r>
                        <a:rPr lang="ja-JP" altLang="en-US" sz="1100" dirty="0" err="1">
                          <a:latin typeface="小塚ゴシック Pro B" pitchFamily="34" charset="-128"/>
                          <a:ea typeface="小塚ゴシック Pro B" pitchFamily="34" charset="-128"/>
                        </a:rPr>
                        <a:t>ｘ</a:t>
                      </a:r>
                      <a:r>
                        <a:rPr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W630</a:t>
                      </a:r>
                      <a:r>
                        <a:rPr lang="ja-JP" altLang="en-US" sz="1100" dirty="0" err="1">
                          <a:latin typeface="小塚ゴシック Pro B" pitchFamily="34" charset="-128"/>
                          <a:ea typeface="小塚ゴシック Pro B" pitchFamily="34" charset="-128"/>
                        </a:rPr>
                        <a:t>ｘ</a:t>
                      </a:r>
                      <a:r>
                        <a:rPr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D220mm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H500</a:t>
                      </a:r>
                      <a:r>
                        <a:rPr kumimoji="1" lang="ja-JP" altLang="en-US" sz="1100" dirty="0" err="1">
                          <a:latin typeface="小塚ゴシック Pro B" pitchFamily="34" charset="-128"/>
                          <a:ea typeface="小塚ゴシック Pro B" pitchFamily="34" charset="-128"/>
                        </a:rPr>
                        <a:t>ｘ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W450</a:t>
                      </a:r>
                      <a:r>
                        <a:rPr kumimoji="1" lang="ja-JP" altLang="en-US" sz="1100" dirty="0" err="1">
                          <a:latin typeface="小塚ゴシック Pro B" pitchFamily="34" charset="-128"/>
                          <a:ea typeface="小塚ゴシック Pro B" pitchFamily="34" charset="-128"/>
                        </a:rPr>
                        <a:t>ｘ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D200mm</a:t>
                      </a:r>
                      <a:endParaRPr kumimoji="1" lang="ja-JP" altLang="en-US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2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■給水コネクター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給水ホースに装着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放水ホースに装着</a:t>
                      </a:r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28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■放水ノズル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放水ホースに装着、放水コック付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放水ホースに装着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(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脱着式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)</a:t>
                      </a:r>
                      <a:r>
                        <a:rPr kumimoji="1" lang="ja-JP" altLang="en-US" sz="1100" dirty="0" err="1">
                          <a:latin typeface="小塚ゴシック Pro B" pitchFamily="34" charset="-128"/>
                          <a:ea typeface="小塚ゴシック Pro B" pitchFamily="34" charset="-128"/>
                        </a:rPr>
                        <a:t>、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放水コック付</a:t>
                      </a:r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67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■放水ホース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内径</a:t>
                      </a:r>
                      <a:r>
                        <a:rPr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15mm×25m</a:t>
                      </a:r>
                      <a:endParaRPr lang="ja-JP" altLang="en-US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内径</a:t>
                      </a:r>
                      <a:r>
                        <a:rPr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15mm×20m</a:t>
                      </a:r>
                      <a:endParaRPr lang="ja-JP" altLang="en-US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7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■給水ホース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内径</a:t>
                      </a:r>
                      <a:r>
                        <a:rPr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15mm×10m</a:t>
                      </a:r>
                      <a:endParaRPr lang="ja-JP" altLang="en-US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なし</a:t>
                      </a:r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28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■総重量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（乾燥状態）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約２８Ｋｇ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約５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.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８Ｋｇ</a:t>
                      </a:r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647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機能性能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■適応火災</a:t>
                      </a:r>
                    </a:p>
                  </a:txBody>
                  <a:tcPr marT="49530" marB="4953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一般火災（木材・紙・繊維類）</a:t>
                      </a:r>
                    </a:p>
                  </a:txBody>
                  <a:tcPr marT="49530" marB="49530" anchor="ctr"/>
                </a:tc>
                <a:tc hMerge="1">
                  <a:txBody>
                    <a:bodyPr/>
                    <a:lstStyle/>
                    <a:p>
                      <a:endParaRPr lang="ja-JP" altLang="en-US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67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■使用用途</a:t>
                      </a:r>
                    </a:p>
                  </a:txBody>
                  <a:tcPr marT="49530" marB="4953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屋外における初期消火</a:t>
                      </a:r>
                    </a:p>
                  </a:txBody>
                  <a:tcPr marT="49530" marB="49530" anchor="ctr"/>
                </a:tc>
                <a:tc hMerge="1">
                  <a:txBody>
                    <a:bodyPr/>
                    <a:lstStyle/>
                    <a:p>
                      <a:endParaRPr lang="ja-JP" altLang="en-US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67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■水道圧</a:t>
                      </a:r>
                    </a:p>
                  </a:txBody>
                  <a:tcPr marT="49530" marB="4953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０</a:t>
                      </a:r>
                      <a:r>
                        <a:rPr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.</a:t>
                      </a:r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２</a:t>
                      </a:r>
                      <a:r>
                        <a:rPr lang="en-US" altLang="ja-JP" sz="1100" dirty="0" err="1">
                          <a:latin typeface="小塚ゴシック Pro B" pitchFamily="34" charset="-128"/>
                          <a:ea typeface="小塚ゴシック Pro B" pitchFamily="34" charset="-128"/>
                        </a:rPr>
                        <a:t>MPa</a:t>
                      </a:r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～０</a:t>
                      </a:r>
                      <a:r>
                        <a:rPr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.</a:t>
                      </a:r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５</a:t>
                      </a:r>
                      <a:r>
                        <a:rPr lang="en-US" altLang="ja-JP" sz="1100" dirty="0" err="1">
                          <a:latin typeface="小塚ゴシック Pro B" pitchFamily="34" charset="-128"/>
                          <a:ea typeface="小塚ゴシック Pro B" pitchFamily="34" charset="-128"/>
                        </a:rPr>
                        <a:t>MPa</a:t>
                      </a:r>
                      <a:endParaRPr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 anchor="ctr"/>
                </a:tc>
                <a:tc hMerge="1">
                  <a:txBody>
                    <a:bodyPr/>
                    <a:lstStyle/>
                    <a:p>
                      <a:endParaRPr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67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■放水距離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/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放水高さ</a:t>
                      </a:r>
                    </a:p>
                  </a:txBody>
                  <a:tcPr marT="49530" marB="4953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約</a:t>
                      </a:r>
                      <a:r>
                        <a:rPr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7m</a:t>
                      </a:r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～</a:t>
                      </a:r>
                      <a:r>
                        <a:rPr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10m/</a:t>
                      </a:r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約５</a:t>
                      </a:r>
                      <a:r>
                        <a:rPr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m</a:t>
                      </a:r>
                      <a:r>
                        <a:rPr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～７</a:t>
                      </a:r>
                      <a:r>
                        <a:rPr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m</a:t>
                      </a:r>
                      <a:endParaRPr kumimoji="1" lang="ja-JP" altLang="en-US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 anchor="ctr"/>
                </a:tc>
                <a:tc hMerge="1">
                  <a:txBody>
                    <a:bodyPr/>
                    <a:lstStyle/>
                    <a:p>
                      <a:endParaRPr lang="ja-JP" altLang="en-US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22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1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定価</a:t>
                      </a:r>
                      <a:r>
                        <a:rPr kumimoji="1" lang="en-US" altLang="ja-JP" sz="1100" b="1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(</a:t>
                      </a:r>
                      <a:r>
                        <a:rPr kumimoji="1" lang="ja-JP" altLang="en-US" sz="1100" b="1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単価）</a:t>
                      </a:r>
                      <a:endParaRPr kumimoji="1" lang="en-US" altLang="ja-JP" sz="1100" b="1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＊送料・設置費は別途見積</a:t>
                      </a:r>
                    </a:p>
                  </a:txBody>
                  <a:tcPr marT="49530" marB="4953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￥１８８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,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０００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（税別）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￥９８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,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０００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（税別）</a:t>
                      </a:r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9" y="4263753"/>
            <a:ext cx="6222831" cy="61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76671" y="9417496"/>
            <a:ext cx="6048673" cy="27699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kumimoji="1" lang="ja-JP" altLang="en-US" sz="1200" dirty="0">
                <a:latin typeface="小塚ゴシック Pro B" pitchFamily="34" charset="-128"/>
                <a:ea typeface="小塚ゴシック Pro B" pitchFamily="34" charset="-128"/>
              </a:rPr>
              <a:t>注</a:t>
            </a:r>
            <a:r>
              <a:rPr kumimoji="1" lang="en-US" altLang="ja-JP" sz="1200" dirty="0">
                <a:latin typeface="小塚ゴシック Pro B" pitchFamily="34" charset="-128"/>
                <a:ea typeface="小塚ゴシック Pro B" pitchFamily="34" charset="-128"/>
              </a:rPr>
              <a:t>)</a:t>
            </a:r>
            <a:r>
              <a:rPr kumimoji="1" lang="ja-JP" altLang="en-US" sz="1200" dirty="0">
                <a:latin typeface="小塚ゴシック Pro B" pitchFamily="34" charset="-128"/>
                <a:ea typeface="小塚ゴシック Pro B" pitchFamily="34" charset="-128"/>
              </a:rPr>
              <a:t>　諸般の事情により事前通告なしに、本表の変更があります。ご承知おき下さい。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4704" y="2110814"/>
            <a:ext cx="1268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一般用のホース</a:t>
            </a:r>
          </a:p>
        </p:txBody>
      </p:sp>
    </p:spTree>
    <p:extLst>
      <p:ext uri="{BB962C8B-B14F-4D97-AF65-F5344CB8AC3E}">
        <p14:creationId xmlns:p14="http://schemas.microsoft.com/office/powerpoint/2010/main" val="102639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57192" y="1754646"/>
            <a:ext cx="951274" cy="134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上下矢印 2"/>
          <p:cNvSpPr/>
          <p:nvPr/>
        </p:nvSpPr>
        <p:spPr>
          <a:xfrm>
            <a:off x="404664" y="1345402"/>
            <a:ext cx="720080" cy="4724711"/>
          </a:xfrm>
          <a:prstGeom prst="up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小塚ゴシック Pro B" pitchFamily="34" charset="-128"/>
                <a:ea typeface="小塚ゴシック Pro B" pitchFamily="34" charset="-128"/>
              </a:rPr>
              <a:t>操作性</a:t>
            </a:r>
          </a:p>
        </p:txBody>
      </p:sp>
      <p:sp>
        <p:nvSpPr>
          <p:cNvPr id="5" name="左右矢印 4"/>
          <p:cNvSpPr/>
          <p:nvPr/>
        </p:nvSpPr>
        <p:spPr>
          <a:xfrm>
            <a:off x="919460" y="5889106"/>
            <a:ext cx="5317852" cy="720080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小塚ゴシック Pro B" pitchFamily="34" charset="-128"/>
                <a:ea typeface="小塚ゴシック Pro B" pitchFamily="34" charset="-128"/>
              </a:rPr>
              <a:t>消火準備時間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2495" y="149106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FF00"/>
                </a:solidFill>
              </a:rPr>
              <a:t>難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5566" y="550770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FF00"/>
                </a:solidFill>
              </a:rPr>
              <a:t>易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26706" y="60083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FF00"/>
                </a:solidFill>
              </a:rPr>
              <a:t>遅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44241" y="599907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FF00"/>
                </a:solidFill>
              </a:rPr>
              <a:t>早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2411155" y="3838879"/>
            <a:ext cx="1260140" cy="162125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35184" y="4000318"/>
            <a:ext cx="1176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小塚ゴシック Pro B" pitchFamily="34" charset="-128"/>
                <a:ea typeface="小塚ゴシック Pro B" pitchFamily="34" charset="-128"/>
              </a:rPr>
              <a:t>可搬式</a:t>
            </a:r>
            <a:endParaRPr kumimoji="1" lang="en-US" altLang="ja-JP" sz="1100" dirty="0"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100" dirty="0">
                <a:latin typeface="小塚ゴシック Pro B" pitchFamily="34" charset="-128"/>
                <a:ea typeface="小塚ゴシック Pro B" pitchFamily="34" charset="-128"/>
              </a:rPr>
              <a:t>スタンドパイプ</a:t>
            </a:r>
            <a:endParaRPr kumimoji="1" lang="ja-JP" altLang="en-US" sz="1100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84757" y="3131671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小塚ゴシック Pro B" pitchFamily="34" charset="-128"/>
                <a:ea typeface="小塚ゴシック Pro B" pitchFamily="34" charset="-128"/>
              </a:rPr>
              <a:t>軽可搬式ポンプ</a:t>
            </a:r>
            <a:endParaRPr lang="en-US" altLang="ja-JP" sz="1100" dirty="0"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kumimoji="1" lang="ja-JP" altLang="en-US" sz="1100" dirty="0">
                <a:latin typeface="小塚ゴシック Pro B" pitchFamily="34" charset="-128"/>
                <a:ea typeface="小塚ゴシック Pro B" pitchFamily="34" charset="-128"/>
              </a:rPr>
              <a:t>（</a:t>
            </a:r>
            <a:r>
              <a:rPr kumimoji="1" lang="en-US" altLang="ja-JP" sz="1100" dirty="0">
                <a:latin typeface="小塚ゴシック Pro B" pitchFamily="34" charset="-128"/>
                <a:ea typeface="小塚ゴシック Pro B" pitchFamily="34" charset="-128"/>
              </a:rPr>
              <a:t>D</a:t>
            </a:r>
            <a:r>
              <a:rPr kumimoji="1" lang="ja-JP" altLang="en-US" sz="1100" dirty="0">
                <a:latin typeface="小塚ゴシック Pro B" pitchFamily="34" charset="-128"/>
                <a:ea typeface="小塚ゴシック Pro B" pitchFamily="34" charset="-128"/>
              </a:rPr>
              <a:t>級ポンプ）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40768" y="5699502"/>
            <a:ext cx="679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小塚ゴシック Pro B" pitchFamily="34" charset="-128"/>
                <a:ea typeface="小塚ゴシック Pro B" pitchFamily="34" charset="-128"/>
              </a:rPr>
              <a:t>消火器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214930" y="5460135"/>
            <a:ext cx="1934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小塚ゴシック Pro B" pitchFamily="34" charset="-128"/>
                <a:ea typeface="小塚ゴシック Pro B" pitchFamily="34" charset="-128"/>
              </a:rPr>
              <a:t>「街かど消火栓」</a:t>
            </a:r>
            <a:endParaRPr kumimoji="1" lang="en-US" altLang="ja-JP" sz="1100" dirty="0">
              <a:latin typeface="小塚ゴシック Pro B" pitchFamily="34" charset="-128"/>
              <a:ea typeface="小塚ゴシック Pro B" pitchFamily="34" charset="-128"/>
            </a:endParaRPr>
          </a:p>
          <a:p>
            <a:pPr algn="ctr"/>
            <a:r>
              <a:rPr lang="ja-JP" altLang="en-US" sz="1100" dirty="0">
                <a:latin typeface="小塚ゴシック Pro B" pitchFamily="34" charset="-128"/>
                <a:ea typeface="小塚ゴシック Pro B" pitchFamily="34" charset="-128"/>
              </a:rPr>
              <a:t>「街かど消火ハリアー」</a:t>
            </a:r>
            <a:endParaRPr kumimoji="1" lang="ja-JP" altLang="en-US" sz="1100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73" y="3958672"/>
            <a:ext cx="1015009" cy="1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055" l="2278" r="8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4378" y="4638985"/>
            <a:ext cx="1093399" cy="82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824" y="4407572"/>
            <a:ext cx="1145200" cy="18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角丸四角形 29"/>
          <p:cNvSpPr/>
          <p:nvPr/>
        </p:nvSpPr>
        <p:spPr>
          <a:xfrm>
            <a:off x="2788175" y="4402919"/>
            <a:ext cx="576064" cy="148669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 dirty="0">
              <a:solidFill>
                <a:srgbClr val="FF00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3531689" y="915174"/>
            <a:ext cx="2504171" cy="747895"/>
          </a:xfrm>
          <a:prstGeom prst="rightArrow">
            <a:avLst>
              <a:gd name="adj1" fmla="val 50000"/>
              <a:gd name="adj2" fmla="val 5661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共助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140084" y="1109100"/>
            <a:ext cx="2376264" cy="3600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自助</a:t>
            </a:r>
            <a:endParaRPr kumimoji="1" lang="ja-JP" altLang="en-US" dirty="0"/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39577"/>
              </p:ext>
            </p:extLst>
          </p:nvPr>
        </p:nvGraphicFramePr>
        <p:xfrm>
          <a:off x="260648" y="6747201"/>
          <a:ext cx="6336703" cy="273681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8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7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種類</a:t>
                      </a:r>
                      <a:endParaRPr lang="ja-JP" sz="12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消火器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（粉末１０型）</a:t>
                      </a:r>
                      <a:endParaRPr lang="ja-JP" sz="9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solidFill>
                            <a:schemeClr val="bg1"/>
                          </a:solidFill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街かど消火　　　　</a:t>
                      </a:r>
                      <a:r>
                        <a:rPr lang="ja-JP" sz="1000" kern="100" dirty="0">
                          <a:solidFill>
                            <a:schemeClr val="bg1"/>
                          </a:solidFill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ハリアー</a:t>
                      </a:r>
                      <a:endParaRPr lang="ja-JP" sz="1000" kern="100" dirty="0">
                        <a:solidFill>
                          <a:schemeClr val="bg1"/>
                        </a:solidFill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街かど消火栓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可搬式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スタンドパイプ</a:t>
                      </a:r>
                      <a:endParaRPr lang="en-US" altLang="ja-JP" sz="9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9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  <a:cs typeface="Times New Roman"/>
                        </a:rPr>
                        <a:t>（セット）</a:t>
                      </a:r>
                      <a:endParaRPr lang="ja-JP" sz="9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軽可搬</a:t>
                      </a: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式</a:t>
                      </a: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ポンプ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（セット</a:t>
                      </a: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）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操作人数</a:t>
                      </a:r>
                      <a:endParaRPr lang="ja-JP" sz="12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１人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１人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１人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３</a:t>
                      </a: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人以上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４</a:t>
                      </a: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人以上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放射時の反動</a:t>
                      </a:r>
                      <a:endParaRPr lang="ja-JP" sz="12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無し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  <a:cs typeface="+mn-cs"/>
                        </a:rPr>
                        <a:t>少ない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  <a:cs typeface="+mn-cs"/>
                        </a:rPr>
                        <a:t>少ない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  <a:cs typeface="+mn-cs"/>
                        </a:rPr>
                        <a:t>大きい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  <a:cs typeface="Times New Roman"/>
                        </a:rPr>
                        <a:t>大きい</a:t>
                      </a:r>
                      <a:endParaRPr lang="ja-JP" alt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放射距離</a:t>
                      </a:r>
                      <a:endParaRPr lang="ja-JP" sz="12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約３～６</a:t>
                      </a:r>
                      <a:r>
                        <a:rPr lang="en-US" sz="1000" kern="10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m</a:t>
                      </a:r>
                      <a:endParaRPr lang="ja-JP" sz="1000" kern="10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約</a:t>
                      </a: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７</a:t>
                      </a: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～</a:t>
                      </a: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１０</a:t>
                      </a:r>
                      <a:r>
                        <a:rPr 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m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約</a:t>
                      </a: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７</a:t>
                      </a: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～</a:t>
                      </a: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１０</a:t>
                      </a:r>
                      <a:r>
                        <a:rPr 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m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約</a:t>
                      </a: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１５</a:t>
                      </a:r>
                      <a:r>
                        <a:rPr lang="ja-JP" alt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～</a:t>
                      </a: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２０</a:t>
                      </a:r>
                      <a:r>
                        <a:rPr lang="en-US" alt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m</a:t>
                      </a:r>
                      <a:endParaRPr lang="ja-JP" alt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約</a:t>
                      </a: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１５</a:t>
                      </a:r>
                      <a:r>
                        <a:rPr lang="ja-JP" alt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～</a:t>
                      </a: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２０</a:t>
                      </a:r>
                      <a:r>
                        <a:rPr 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m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放射高さ</a:t>
                      </a:r>
                      <a:endParaRPr lang="ja-JP" sz="12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記述なし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約５～７</a:t>
                      </a:r>
                      <a:r>
                        <a:rPr 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m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（飛び火への対応可）</a:t>
                      </a:r>
                      <a:endParaRPr lang="ja-JP" sz="8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約５～７</a:t>
                      </a:r>
                      <a:r>
                        <a:rPr 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m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ja-JP" sz="8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（飛び火への対応可）</a:t>
                      </a:r>
                      <a:endParaRPr lang="ja-JP" altLang="ja-JP" sz="8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約</a:t>
                      </a:r>
                      <a:r>
                        <a:rPr lang="ja-JP" alt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７</a:t>
                      </a: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～１０</a:t>
                      </a:r>
                      <a:r>
                        <a:rPr 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m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8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（飛び火への対応可）</a:t>
                      </a:r>
                      <a:endParaRPr lang="ja-JP" sz="8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約７</a:t>
                      </a: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～１０</a:t>
                      </a:r>
                      <a:r>
                        <a:rPr lang="en-US" alt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m</a:t>
                      </a:r>
                      <a:endParaRPr lang="ja-JP" alt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ja-JP" sz="8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（飛び火への対応可</a:t>
                      </a:r>
                      <a:r>
                        <a:rPr lang="ja-JP" altLang="en-US" sz="8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）</a:t>
                      </a:r>
                      <a:endParaRPr lang="ja-JP" sz="8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放射時間</a:t>
                      </a:r>
                      <a:endParaRPr lang="ja-JP" sz="12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約１５～２０秒</a:t>
                      </a:r>
                      <a:endParaRPr 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制限なし</a:t>
                      </a:r>
                      <a:endParaRPr lang="en-US" alt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9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（</a:t>
                      </a:r>
                      <a:r>
                        <a:rPr lang="ja-JP" altLang="en-US" sz="9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水源正常時</a:t>
                      </a:r>
                      <a:r>
                        <a:rPr lang="ja-JP" sz="9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）</a:t>
                      </a:r>
                      <a:endParaRPr lang="ja-JP" sz="9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制限なし</a:t>
                      </a:r>
                      <a:endParaRPr lang="en-US" alt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9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（</a:t>
                      </a:r>
                      <a:r>
                        <a:rPr lang="ja-JP" altLang="en-US" sz="9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水源正常時</a:t>
                      </a:r>
                      <a:r>
                        <a:rPr lang="ja-JP" altLang="ja-JP" sz="9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）</a:t>
                      </a:r>
                      <a:endParaRPr lang="ja-JP" altLang="ja-JP" sz="9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制限なし</a:t>
                      </a:r>
                      <a:endParaRPr lang="en-US" alt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ja-JP" sz="9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（</a:t>
                      </a:r>
                      <a:r>
                        <a:rPr lang="ja-JP" altLang="en-US" sz="9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水源正常時</a:t>
                      </a:r>
                      <a:r>
                        <a:rPr lang="ja-JP" altLang="ja-JP" sz="9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）</a:t>
                      </a:r>
                      <a:endParaRPr lang="ja-JP" altLang="ja-JP" sz="9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水源によ</a:t>
                      </a:r>
                      <a:r>
                        <a:rPr lang="ja-JP" altLang="en-US" sz="10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</a:rPr>
                        <a:t>り</a:t>
                      </a:r>
                      <a:endParaRPr lang="en-US" altLang="ja-JP" sz="10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L="38962" marR="3896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  <a:cs typeface="Times New Roman"/>
                        </a:rPr>
                        <a:t>価格</a:t>
                      </a:r>
                      <a:r>
                        <a:rPr lang="en-US" altLang="ja-JP" sz="12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  <a:cs typeface="Times New Roman"/>
                        </a:rPr>
                        <a:t>(</a:t>
                      </a:r>
                      <a:r>
                        <a:rPr lang="ja-JP" altLang="en-US" sz="12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  <a:cs typeface="Times New Roman"/>
                        </a:rPr>
                        <a:t>税抜</a:t>
                      </a:r>
                      <a:r>
                        <a:rPr lang="en-US" altLang="ja-JP" sz="1200" kern="100" dirty="0">
                          <a:effectLst/>
                          <a:latin typeface="小塚ゴシック Pro B" pitchFamily="34" charset="-128"/>
                          <a:ea typeface="小塚ゴシック Pro B" pitchFamily="34" charset="-128"/>
                          <a:cs typeface="Times New Roman"/>
                        </a:rPr>
                        <a:t>)</a:t>
                      </a:r>
                      <a:endParaRPr lang="ja-JP" sz="1200" kern="100" dirty="0">
                        <a:effectLst/>
                        <a:latin typeface="小塚ゴシック Pro B" pitchFamily="34" charset="-128"/>
                        <a:ea typeface="小塚ゴシック Pro B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約</a:t>
                      </a:r>
                      <a:r>
                        <a:rPr lang="en-US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\1</a:t>
                      </a:r>
                      <a:r>
                        <a:rPr lang="en-US" altLang="ja-JP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4</a:t>
                      </a:r>
                      <a:r>
                        <a:rPr lang="en-US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,000</a:t>
                      </a:r>
                      <a:r>
                        <a:rPr lang="ja-JP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～</a:t>
                      </a:r>
                      <a:endParaRPr lang="ja-JP" sz="1200" kern="100" dirty="0">
                        <a:effectLst/>
                        <a:latin typeface="小塚ゴシック Pr6N M" pitchFamily="34" charset="-128"/>
                        <a:ea typeface="小塚ゴシック Pr6N M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\98,000</a:t>
                      </a:r>
                      <a:endParaRPr lang="ja-JP" sz="1200" kern="100" dirty="0">
                        <a:effectLst/>
                        <a:latin typeface="小塚ゴシック Pr6N M" pitchFamily="34" charset="-128"/>
                        <a:ea typeface="小塚ゴシック Pr6N M" pitchFamily="34" charset="-128"/>
                        <a:cs typeface="Times New Roman"/>
                      </a:endParaRPr>
                    </a:p>
                  </a:txBody>
                  <a:tcPr marL="38962" marR="389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\1</a:t>
                      </a:r>
                      <a:r>
                        <a:rPr lang="en-US" altLang="ja-JP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8</a:t>
                      </a:r>
                      <a:r>
                        <a:rPr lang="en-US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8,</a:t>
                      </a:r>
                      <a:r>
                        <a:rPr lang="en-US" altLang="ja-JP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000</a:t>
                      </a:r>
                      <a:endParaRPr lang="ja-JP" sz="1200" kern="100" dirty="0">
                        <a:effectLst/>
                        <a:latin typeface="小塚ゴシック Pr6N M" pitchFamily="34" charset="-128"/>
                        <a:ea typeface="小塚ゴシック Pr6N M" pitchFamily="34" charset="-128"/>
                        <a:cs typeface="Times New Roman"/>
                      </a:endParaRPr>
                    </a:p>
                  </a:txBody>
                  <a:tcPr marL="38962" marR="389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約</a:t>
                      </a:r>
                      <a:r>
                        <a:rPr lang="en-US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\2</a:t>
                      </a:r>
                      <a:r>
                        <a:rPr lang="en-US" altLang="ja-JP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8</a:t>
                      </a:r>
                      <a:r>
                        <a:rPr lang="en-US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0,000</a:t>
                      </a:r>
                      <a:r>
                        <a:rPr lang="ja-JP" altLang="en-US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～</a:t>
                      </a:r>
                      <a:endParaRPr lang="en-US" altLang="ja-JP" sz="1200" kern="100" dirty="0">
                        <a:effectLst/>
                        <a:latin typeface="小塚ゴシック Pr6N M" pitchFamily="34" charset="-128"/>
                        <a:ea typeface="小塚ゴシック Pr6N M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  <a:cs typeface="Times New Roman"/>
                        </a:rPr>
                        <a:t>（セット）</a:t>
                      </a:r>
                      <a:endParaRPr lang="ja-JP" sz="1200" kern="100" dirty="0">
                        <a:effectLst/>
                        <a:latin typeface="小塚ゴシック Pr6N M" pitchFamily="34" charset="-128"/>
                        <a:ea typeface="小塚ゴシック Pr6N M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約￥</a:t>
                      </a:r>
                      <a:r>
                        <a:rPr lang="en-US" altLang="ja-JP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750,000</a:t>
                      </a:r>
                      <a:r>
                        <a:rPr lang="ja-JP" altLang="en-US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～</a:t>
                      </a:r>
                      <a:r>
                        <a:rPr lang="ja-JP" sz="1200" kern="100" dirty="0">
                          <a:effectLst/>
                          <a:latin typeface="小塚ゴシック Pr6N M" pitchFamily="34" charset="-128"/>
                          <a:ea typeface="小塚ゴシック Pr6N M" pitchFamily="34" charset="-128"/>
                        </a:rPr>
                        <a:t>（台車付）</a:t>
                      </a:r>
                      <a:endParaRPr lang="ja-JP" sz="1200" kern="100" dirty="0">
                        <a:effectLst/>
                        <a:latin typeface="小塚ゴシック Pr6N M" pitchFamily="34" charset="-128"/>
                        <a:ea typeface="小塚ゴシック Pr6N M" pitchFamily="34" charset="-128"/>
                        <a:cs typeface="Times New Roman"/>
                      </a:endParaRPr>
                    </a:p>
                  </a:txBody>
                  <a:tcPr marL="38962" marR="3896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6" name="Picture 2" descr="http://ord.yahoo.co.jp/o/image/SIG=12binr6tq/EXP=1380172230;_ylc=X3IDMgRmc3QDMARpZHgDMARvaWQDQU5kOUdjUXRiZWFGcHp3aUlDRmRLdmtvOWJLSzd4cUpRdlpaNzRXTGRTb1g5ZGVTNEljcWQwLWUxWVoxT2t5NwRwAzVyYUk1NEdyNVptbwRwb3MDNjAEc2VjA3NodwRzbGsDcmk-/*-http%3A/shoubousha119.web.fc2.com/shashin/shoukaida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09" y="4302669"/>
            <a:ext cx="636408" cy="14083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5" t="6831" r="13958"/>
          <a:stretch/>
        </p:blipFill>
        <p:spPr bwMode="auto">
          <a:xfrm>
            <a:off x="3932430" y="2378513"/>
            <a:ext cx="776501" cy="1603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>
          <a:xfrm>
            <a:off x="493418" y="251935"/>
            <a:ext cx="5887911" cy="663238"/>
          </a:xfrm>
          <a:prstGeom prst="roundRect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latin typeface="小塚ゴシック Pro B" pitchFamily="34" charset="-128"/>
                <a:ea typeface="小塚ゴシック Pro B" pitchFamily="34" charset="-128"/>
              </a:rPr>
              <a:t>【</a:t>
            </a:r>
            <a:r>
              <a:rPr lang="ja-JP" altLang="en-US" sz="2400" b="1" dirty="0">
                <a:latin typeface="小塚ゴシック Pro B" pitchFamily="34" charset="-128"/>
                <a:ea typeface="小塚ゴシック Pro B" pitchFamily="34" charset="-128"/>
              </a:rPr>
              <a:t>参考１</a:t>
            </a:r>
            <a:r>
              <a:rPr lang="en-US" altLang="ja-JP" sz="2400" b="1" dirty="0">
                <a:latin typeface="小塚ゴシック Pro B" pitchFamily="34" charset="-128"/>
                <a:ea typeface="小塚ゴシック Pro B" pitchFamily="34" charset="-128"/>
              </a:rPr>
              <a:t>】</a:t>
            </a:r>
            <a:r>
              <a:rPr lang="ja-JP" altLang="en-US" sz="2400" b="1" dirty="0">
                <a:latin typeface="小塚ゴシック Pro B" pitchFamily="34" charset="-128"/>
                <a:ea typeface="小塚ゴシック Pro B" pitchFamily="34" charset="-128"/>
              </a:rPr>
              <a:t>初期消火器材の比較表</a:t>
            </a:r>
            <a:endParaRPr kumimoji="1" lang="ja-JP" altLang="en-US" sz="2400" b="1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551950" y="4770414"/>
            <a:ext cx="272371" cy="82340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92" y="3296816"/>
            <a:ext cx="566089" cy="566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テキスト ボックス 26"/>
          <p:cNvSpPr txBox="1"/>
          <p:nvPr/>
        </p:nvSpPr>
        <p:spPr>
          <a:xfrm>
            <a:off x="1381138" y="3884267"/>
            <a:ext cx="679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小塚ゴシック Pro B" pitchFamily="34" charset="-128"/>
                <a:ea typeface="小塚ゴシック Pro B" pitchFamily="34" charset="-128"/>
              </a:rPr>
              <a:t>消火用</a:t>
            </a:r>
            <a:endParaRPr kumimoji="1" lang="en-US" altLang="ja-JP" sz="11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kumimoji="1" lang="ja-JP" altLang="en-US" sz="1100" dirty="0">
                <a:latin typeface="小塚ゴシック Pro B" pitchFamily="34" charset="-128"/>
                <a:ea typeface="小塚ゴシック Pro B" pitchFamily="34" charset="-128"/>
              </a:rPr>
              <a:t>バケツ</a:t>
            </a:r>
          </a:p>
        </p:txBody>
      </p:sp>
    </p:spTree>
    <p:extLst>
      <p:ext uri="{BB962C8B-B14F-4D97-AF65-F5344CB8AC3E}">
        <p14:creationId xmlns:p14="http://schemas.microsoft.com/office/powerpoint/2010/main" val="313359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60648" y="209653"/>
            <a:ext cx="6408712" cy="452871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【</a:t>
            </a:r>
            <a:r>
              <a:rPr kumimoji="1" lang="ja-JP" altLang="en-US" sz="16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参考２</a:t>
            </a:r>
            <a:r>
              <a:rPr kumimoji="1" lang="en-US" altLang="ja-JP" sz="16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】</a:t>
            </a:r>
            <a:r>
              <a:rPr kumimoji="1" lang="ja-JP" altLang="en-US" sz="16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「街かど消火栓」「街かど消火ハリアー」の普及活動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63286" y="689441"/>
            <a:ext cx="3597762" cy="316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主な納入実績（平成２５年</a:t>
            </a:r>
            <a:r>
              <a:rPr lang="ja-JP" altLang="en-US" sz="14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１１</a:t>
            </a:r>
            <a:r>
              <a:rPr kumimoji="1" lang="ja-JP" altLang="en-US" sz="1400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月現在）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005719"/>
              </p:ext>
            </p:extLst>
          </p:nvPr>
        </p:nvGraphicFramePr>
        <p:xfrm>
          <a:off x="260650" y="1018474"/>
          <a:ext cx="6405923" cy="6544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7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53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納入先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設置場所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主な納入先</a:t>
                      </a:r>
                    </a:p>
                  </a:txBody>
                  <a:tcPr marT="49530" marB="4953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台数</a:t>
                      </a:r>
                      <a:br>
                        <a:rPr kumimoji="1" lang="en-US" altLang="ja-JP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</a:br>
                      <a:r>
                        <a:rPr kumimoji="1" lang="en-US" altLang="ja-JP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(</a:t>
                      </a:r>
                      <a:r>
                        <a:rPr kumimoji="1" lang="ja-JP" altLang="en-US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Ｈはハリアー</a:t>
                      </a:r>
                      <a:r>
                        <a:rPr kumimoji="1" lang="en-US" altLang="ja-JP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)</a:t>
                      </a:r>
                      <a:endParaRPr kumimoji="1" lang="ja-JP" altLang="en-US" sz="13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設置状況</a:t>
                      </a:r>
                    </a:p>
                  </a:txBody>
                  <a:tcPr marT="49530" marB="4953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7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自治体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木造住宅密集地域用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東京都豊島区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Ⅰ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期・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Ⅱ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期他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３７</a:t>
                      </a:r>
                    </a:p>
                  </a:txBody>
                  <a:tcPr marT="49530" marB="49530"/>
                </a:tc>
                <a:tc rowSpan="10">
                  <a:txBody>
                    <a:bodyPr/>
                    <a:lstStyle/>
                    <a:p>
                      <a:endParaRPr kumimoji="1" lang="ja-JP" altLang="en-US" sz="12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574"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商店街（アーケード）用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北九州市消防局、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横浜市六角橋商店街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２＋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algn="ctr"/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H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１３</a:t>
                      </a:r>
                    </a:p>
                  </a:txBody>
                  <a:tcPr marT="49530" marB="4953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74">
                <a:tc rowSpan="4"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町会・自治会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会員店舗用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東京都浅草防犯健全協力会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１８</a:t>
                      </a:r>
                    </a:p>
                  </a:txBody>
                  <a:tcPr marT="49530" marB="49530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804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仮設住宅用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宮城県南三陸町、岩手県山田町・大槌町、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福島県南相馬市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３０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＋Ｈ５</a:t>
                      </a:r>
                    </a:p>
                    <a:p>
                      <a:pPr algn="ctr"/>
                      <a:endParaRPr kumimoji="1" lang="ja-JP" altLang="en-US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44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防災空地整備用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神戸市垂水区他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１＋Ｈ２</a:t>
                      </a:r>
                    </a:p>
                  </a:txBody>
                  <a:tcPr marT="49530" marB="49530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8804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木造住宅密集</a:t>
                      </a:r>
                      <a:b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</a:b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地域用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東京都台東区、横浜市瀬谷区、東京都豊島区内町会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６</a:t>
                      </a:r>
                      <a:b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</a:b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＋Ｈ２２</a:t>
                      </a:r>
                    </a:p>
                  </a:txBody>
                  <a:tcPr marT="49530" marB="4953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57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文化財建造物</a:t>
                      </a:r>
                      <a:endParaRPr kumimoji="1" lang="en-US" altLang="ja-JP" sz="12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（神社仏閣・重要文化財）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神社仏閣、重要文化財用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東京都法明寺鬼子母神堂、和歌山県旧中筋家住宅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８</a:t>
                      </a:r>
                    </a:p>
                  </a:txBody>
                  <a:tcPr marT="49530" marB="49530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54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文化財建造物（伝建地区）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文化財伝建地区用</a:t>
                      </a:r>
                    </a:p>
                    <a:p>
                      <a:endParaRPr kumimoji="1" lang="ja-JP" altLang="en-US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福井県熊川宿、鳥取県打吹玉川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２</a:t>
                      </a:r>
                    </a:p>
                  </a:txBody>
                  <a:tcPr marT="49530" marB="49530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57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マンション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マンション用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東京都ニューライフマンション他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１２</a:t>
                      </a:r>
                    </a:p>
                  </a:txBody>
                  <a:tcPr marT="49530" marB="4953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34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一般企業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工場内防火用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某大手自動車メーカー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１７</a:t>
                      </a:r>
                    </a:p>
                  </a:txBody>
                  <a:tcPr marT="49530" marB="49530"/>
                </a:tc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344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消防関係</a:t>
                      </a:r>
                      <a:endParaRPr kumimoji="1" lang="en-US" altLang="ja-JP" sz="12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普及活動用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瀬戸市消防本部他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２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9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個人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木造住宅密集地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個人宅、個人所有の共同住宅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２</a:t>
                      </a:r>
                      <a:b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</a:b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＋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H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２２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endParaRPr kumimoji="1" lang="ja-JP" altLang="en-US" sz="12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17770"/>
              </p:ext>
            </p:extLst>
          </p:nvPr>
        </p:nvGraphicFramePr>
        <p:xfrm>
          <a:off x="260648" y="7257256"/>
          <a:ext cx="6393016" cy="2561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4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普及活動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実施内容</a:t>
                      </a:r>
                    </a:p>
                  </a:txBody>
                  <a:tcPr marT="49530" marB="495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放水デモの実施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東京消防庁管内消防署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21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回、その他消防署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7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回、</a:t>
                      </a:r>
                      <a:b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</a:b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自治体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12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回、町会・自治会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15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回、民間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6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</a:t>
                      </a:r>
                    </a:p>
                  </a:txBody>
                  <a:tcPr marT="49530" marB="495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防災訓練への</a:t>
                      </a:r>
                      <a:endParaRPr kumimoji="1" lang="en-US" altLang="ja-JP" sz="12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参加・取扱説明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東京都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2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回、豊島区内町会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40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回、その他自治体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17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回、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町会・自治会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22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回、民間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</a:txBody>
                  <a:tcPr marT="49530" marB="495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展示会出展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危機管理産業展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回、東京国際消防防災展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回、</a:t>
                      </a:r>
                      <a:endParaRPr kumimoji="1" lang="en-US" altLang="ja-JP" sz="1100" dirty="0">
                        <a:latin typeface="小塚ゴシック Pro B" pitchFamily="34" charset="-128"/>
                        <a:ea typeface="小塚ゴシック Pro B" pitchFamily="34" charset="-128"/>
                      </a:endParaRPr>
                    </a:p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札幌消防防災展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回、全国消防団操法大会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回、としまものづくりメッセ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6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回、セーフコミュニティ関連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2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回、住宅防火防災推進シンポジウム他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22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回</a:t>
                      </a:r>
                    </a:p>
                  </a:txBody>
                  <a:tcPr marT="49530" marB="495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広報活動（放送・掲載）</a:t>
                      </a:r>
                    </a:p>
                  </a:txBody>
                  <a:tcPr marT="49530" marB="49530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ＴＶ（テレビ東京・テレビ朝日・サンテレビ・</a:t>
                      </a:r>
                      <a:r>
                        <a:rPr kumimoji="1" lang="en-US" altLang="ja-JP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NHK</a:t>
                      </a:r>
                      <a:r>
                        <a:rPr kumimoji="1" lang="ja-JP" altLang="en-US" sz="1100" dirty="0">
                          <a:latin typeface="小塚ゴシック Pro B" pitchFamily="34" charset="-128"/>
                          <a:ea typeface="小塚ゴシック Pro B" pitchFamily="34" charset="-128"/>
                        </a:rPr>
                        <a:t>テレビ）、新聞（読売・朝日・産経・神戸・福島民報・日経産業・日刊工業）、専門誌（月刊フェスク・月刊消防・近代消防・消防時代・東京消防機器研究会会報等）</a:t>
                      </a:r>
                    </a:p>
                  </a:txBody>
                  <a:tcPr marT="49530" marB="495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0" name="Picture 2" descr="\\Ls-vl083\share\営業本部\☆写真\2012年\20120919ニューライフマンション小台橋性能評定証貼付\CIMG2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95" y="6325789"/>
            <a:ext cx="1094556" cy="8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Ls-vl083\share\営業本部\☆写真\2012年\20121107上池袋四第二修復\CIMG87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4" t="19268" r="22838" b="16444"/>
          <a:stretch/>
        </p:blipFill>
        <p:spPr bwMode="auto">
          <a:xfrm>
            <a:off x="5521786" y="1742638"/>
            <a:ext cx="110981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Ls-vl083\share\営業本部\☆写真\2013年\20130414神戸市垂水区城が丘五丁目\DSCF51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 t="12727" r="6071" b="5204"/>
          <a:stretch/>
        </p:blipFill>
        <p:spPr bwMode="auto">
          <a:xfrm>
            <a:off x="5533295" y="4537970"/>
            <a:ext cx="1114249" cy="80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Ls-vl083\share\営業本部\☆写真\2010年\20101018  鬼子母神使用許可済写真\CIMG78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0" r="-1687" b="910"/>
          <a:stretch/>
        </p:blipFill>
        <p:spPr bwMode="auto">
          <a:xfrm>
            <a:off x="5556031" y="5325706"/>
            <a:ext cx="1080000" cy="96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566697" y="2549907"/>
            <a:ext cx="1008112" cy="155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</a:rPr>
              <a:t>豊島区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503951" y="5079287"/>
            <a:ext cx="1152128" cy="233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</a:rPr>
              <a:t>神戸市垂水区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471572" y="6990808"/>
            <a:ext cx="1156279" cy="243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</a:rPr>
              <a:t>ニューライフマンション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530512" y="6103992"/>
            <a:ext cx="1125567" cy="167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b="1" dirty="0">
                <a:solidFill>
                  <a:schemeClr val="bg1"/>
                </a:solidFill>
              </a:rPr>
              <a:t>法明寺鬼子母神堂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\\Ls-vl083\share\営業本部\☆写真\2011年\20111013　南三陸町歌津館浜仮設住宅への設置\CIMG191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" b="4056"/>
          <a:stretch/>
        </p:blipFill>
        <p:spPr bwMode="auto">
          <a:xfrm>
            <a:off x="5547295" y="3631086"/>
            <a:ext cx="1094389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589240" y="4302827"/>
            <a:ext cx="936104" cy="156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latin typeface="小塚ゴシック Pro B" pitchFamily="34" charset="-128"/>
                <a:ea typeface="小塚ゴシック Pro B" pitchFamily="34" charset="-128"/>
              </a:rPr>
              <a:t>南三陸町</a:t>
            </a:r>
          </a:p>
        </p:txBody>
      </p:sp>
      <p:pic>
        <p:nvPicPr>
          <p:cNvPr id="3075" name="Picture 3" descr="\\Ls-vl083\share\営業本部\☆写真\2011年\20110824　矢口消防署放水デモ\CIMG16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31" y="7707325"/>
            <a:ext cx="1041321" cy="8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Ls-vl083\share\営業本部\☆写真\2013年\20131031-1101北九州市設置状況・シンポジウム\DSC0300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" r="1510"/>
          <a:stretch/>
        </p:blipFill>
        <p:spPr bwMode="auto">
          <a:xfrm>
            <a:off x="5519648" y="2733442"/>
            <a:ext cx="1104351" cy="86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482436" y="3413854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</a:rPr>
              <a:t>北九州市木造市場</a:t>
            </a:r>
          </a:p>
        </p:txBody>
      </p:sp>
    </p:spTree>
    <p:extLst>
      <p:ext uri="{BB962C8B-B14F-4D97-AF65-F5344CB8AC3E}">
        <p14:creationId xmlns:p14="http://schemas.microsoft.com/office/powerpoint/2010/main" val="321949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06729" y="8181084"/>
            <a:ext cx="3053021" cy="1596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459750" y="8181084"/>
            <a:ext cx="2989460" cy="15964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57294" y="8241091"/>
            <a:ext cx="990506" cy="23402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tx1"/>
                </a:solidFill>
                <a:latin typeface="小塚明朝 Pro H" pitchFamily="18" charset="-128"/>
                <a:ea typeface="小塚明朝 Pro H" pitchFamily="18" charset="-128"/>
              </a:rPr>
              <a:t>■ご用命は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522971" y="8259093"/>
            <a:ext cx="914141" cy="23402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b="1" dirty="0">
                <a:solidFill>
                  <a:schemeClr val="tx1"/>
                </a:solidFill>
                <a:latin typeface="小塚明朝 Pro H" pitchFamily="18" charset="-128"/>
                <a:ea typeface="小塚明朝 Pro H" pitchFamily="18" charset="-128"/>
              </a:rPr>
              <a:t>■製造元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632670" y="8493119"/>
            <a:ext cx="2964682" cy="128441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b="1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中央理化工業株式会社</a:t>
            </a:r>
            <a:endParaRPr kumimoji="1" lang="en-US" altLang="ja-JP" b="1" dirty="0">
              <a:solidFill>
                <a:schemeClr val="tx2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2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〒</a:t>
            </a:r>
            <a:r>
              <a:rPr lang="en-US" altLang="ja-JP" sz="12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170-0002</a:t>
            </a:r>
            <a:r>
              <a:rPr lang="ja-JP" altLang="en-US" sz="12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東京都豊島区巣鴨１</a:t>
            </a:r>
            <a:r>
              <a:rPr lang="en-US" altLang="ja-JP" sz="12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-</a:t>
            </a:r>
            <a:r>
              <a:rPr lang="ja-JP" altLang="en-US" sz="12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４</a:t>
            </a:r>
            <a:r>
              <a:rPr lang="en-US" altLang="ja-JP" sz="12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-17</a:t>
            </a:r>
          </a:p>
          <a:p>
            <a:r>
              <a:rPr lang="en-US" altLang="ja-JP" sz="12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TEL:03-3946-7501   </a:t>
            </a:r>
            <a:r>
              <a:rPr kumimoji="1" lang="en-US" altLang="ja-JP" sz="12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FAX:03-3945-5811</a:t>
            </a:r>
          </a:p>
          <a:p>
            <a:r>
              <a:rPr kumimoji="1" lang="en-US" altLang="ja-JP" sz="12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URL:http://www.chirika.co.jp</a:t>
            </a: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32656" y="7836490"/>
            <a:ext cx="6264696" cy="31203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9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※</a:t>
            </a:r>
            <a:r>
              <a:rPr lang="ja-JP" altLang="en-US" sz="9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本製品は水道圧を利用します。</a:t>
            </a:r>
            <a:br>
              <a:rPr lang="en-US" altLang="ja-JP" sz="9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</a:br>
            <a:r>
              <a:rPr lang="ja-JP" altLang="en-US" sz="900" b="1" dirty="0">
                <a:solidFill>
                  <a:schemeClr val="tx1"/>
                </a:solidFill>
                <a:latin typeface="小塚ゴシック Pro B" pitchFamily="34" charset="-128"/>
                <a:ea typeface="小塚ゴシック Pro B" pitchFamily="34" charset="-128"/>
              </a:rPr>
              <a:t>　放水のために電気や石油等のエネルギー源を一切使用しないため、環境に優しい製品です。</a:t>
            </a:r>
            <a:endParaRPr kumimoji="1" lang="ja-JP" altLang="en-US" sz="900" b="1" dirty="0">
              <a:solidFill>
                <a:schemeClr val="tx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1"/>
          <a:stretch/>
        </p:blipFill>
        <p:spPr bwMode="auto">
          <a:xfrm>
            <a:off x="3429000" y="948051"/>
            <a:ext cx="3066180" cy="3819379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  <a:effectLst/>
        </p:spPr>
      </p:pic>
      <p:sp>
        <p:nvSpPr>
          <p:cNvPr id="4" name="角丸四角形 3"/>
          <p:cNvSpPr/>
          <p:nvPr/>
        </p:nvSpPr>
        <p:spPr>
          <a:xfrm>
            <a:off x="548681" y="200472"/>
            <a:ext cx="5760640" cy="640730"/>
          </a:xfrm>
          <a:prstGeom prst="roundRect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操作方法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11107" r="1688" b="4841"/>
          <a:stretch/>
        </p:blipFill>
        <p:spPr bwMode="auto">
          <a:xfrm>
            <a:off x="2132856" y="4880992"/>
            <a:ext cx="4594051" cy="291242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188640" y="948050"/>
            <a:ext cx="2186995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 sz="2400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街かど消火栓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8640" y="1468363"/>
            <a:ext cx="2876260" cy="307776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①扉を開け、給水</a:t>
            </a:r>
            <a:r>
              <a:rPr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ホース</a:t>
            </a:r>
            <a:r>
              <a:rPr kumimoji="1"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を　</a:t>
            </a:r>
            <a:endParaRPr kumimoji="1" lang="en-US" altLang="ja-JP" sz="16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kumimoji="1"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取り出す。</a:t>
            </a:r>
            <a:endParaRPr kumimoji="1" lang="en-US" altLang="ja-JP" sz="16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②給水ホースを格納箱横の　</a:t>
            </a:r>
            <a:endParaRPr lang="en-US" altLang="ja-JP" sz="16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　接続金具につなぐ。</a:t>
            </a:r>
            <a:endParaRPr lang="en-US" altLang="ja-JP" sz="16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kumimoji="1"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③水道栓の給水金具に給水</a:t>
            </a:r>
            <a:endParaRPr kumimoji="1" lang="en-US" altLang="ja-JP" sz="16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kumimoji="1"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コネクターをつなぎ、蛇</a:t>
            </a:r>
            <a:endParaRPr kumimoji="1" lang="en-US" altLang="ja-JP" sz="16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kumimoji="1"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口を全開し注水。</a:t>
            </a:r>
            <a:endParaRPr kumimoji="1" lang="en-US" altLang="ja-JP" sz="16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④可倒式ホース架けを手前</a:t>
            </a:r>
            <a:endParaRPr lang="en-US" altLang="ja-JP" sz="16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　に引き放水ホースを落とす。</a:t>
            </a:r>
            <a:endParaRPr lang="en-US" altLang="ja-JP" sz="16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kumimoji="1"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⑤放水ノズルを取出しホース</a:t>
            </a:r>
            <a:endParaRPr kumimoji="1" lang="en-US" altLang="ja-JP" sz="16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kumimoji="1"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を延ばし火元に向け放水　</a:t>
            </a:r>
            <a:endParaRPr kumimoji="1" lang="en-US" altLang="ja-JP" sz="1600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　</a:t>
            </a:r>
            <a:r>
              <a:rPr kumimoji="1" lang="ja-JP" altLang="en-US" sz="1600" dirty="0">
                <a:latin typeface="小塚ゴシック Pro B" pitchFamily="34" charset="-128"/>
                <a:ea typeface="小塚ゴシック Pro B" pitchFamily="34" charset="-128"/>
              </a:rPr>
              <a:t>コックを開き放水</a:t>
            </a:r>
            <a:r>
              <a:rPr kumimoji="1" lang="ja-JP" altLang="en-US" dirty="0">
                <a:latin typeface="小塚ゴシック Pro B" pitchFamily="34" charset="-128"/>
                <a:ea typeface="小塚ゴシック Pro B" pitchFamily="34" charset="-128"/>
              </a:rPr>
              <a:t>。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924" b="-8386"/>
          <a:stretch/>
        </p:blipFill>
        <p:spPr bwMode="auto">
          <a:xfrm>
            <a:off x="5409320" y="1995671"/>
            <a:ext cx="900000" cy="86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t="7515" r="6351" b="10094"/>
          <a:stretch/>
        </p:blipFill>
        <p:spPr bwMode="auto">
          <a:xfrm>
            <a:off x="3522142" y="3002783"/>
            <a:ext cx="900000" cy="74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右矢印 15"/>
          <p:cNvSpPr/>
          <p:nvPr/>
        </p:nvSpPr>
        <p:spPr>
          <a:xfrm>
            <a:off x="4299123" y="1598628"/>
            <a:ext cx="288032" cy="15601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39" y="1565562"/>
            <a:ext cx="323850" cy="18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31" y="2515708"/>
            <a:ext cx="317500" cy="22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48" y="2579274"/>
            <a:ext cx="317500" cy="22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60" y="3518491"/>
            <a:ext cx="317500" cy="22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45" y="3518491"/>
            <a:ext cx="317500" cy="22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389" y="4462394"/>
            <a:ext cx="317500" cy="22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352" y="4467920"/>
            <a:ext cx="317500" cy="22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90990" y="7113240"/>
            <a:ext cx="179785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小塚ゴシック Pro B" pitchFamily="34" charset="-128"/>
                <a:ea typeface="小塚ゴシック Pro B" pitchFamily="34" charset="-128"/>
              </a:rPr>
              <a:t>＊迅速な初期消火活動を行なう為に、確実な操作を！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0990" y="4880992"/>
            <a:ext cx="179785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kumimoji="1" lang="ja-JP" altLang="en-US" sz="2400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街かど消火</a:t>
            </a:r>
            <a:endParaRPr kumimoji="1" lang="en-US" altLang="ja-JP" sz="2400" dirty="0">
              <a:solidFill>
                <a:schemeClr val="tx2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kumimoji="1" lang="ja-JP" altLang="en-US" sz="2400" dirty="0">
                <a:solidFill>
                  <a:schemeClr val="tx2"/>
                </a:solidFill>
                <a:latin typeface="小塚ゴシック Pro B" pitchFamily="34" charset="-128"/>
                <a:ea typeface="小塚ゴシック Pro B" pitchFamily="34" charset="-128"/>
              </a:rPr>
              <a:t>ハリアー</a:t>
            </a:r>
          </a:p>
        </p:txBody>
      </p:sp>
    </p:spTree>
    <p:extLst>
      <p:ext uri="{BB962C8B-B14F-4D97-AF65-F5344CB8AC3E}">
        <p14:creationId xmlns:p14="http://schemas.microsoft.com/office/powerpoint/2010/main" val="119179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1521</Words>
  <Application>Microsoft Office PowerPoint</Application>
  <PresentationFormat>A4 210 x 297 mm</PresentationFormat>
  <Paragraphs>310</Paragraphs>
  <Slides>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HGPｺﾞｼｯｸE</vt:lpstr>
      <vt:lpstr>小塚ゴシック Pr6N M</vt:lpstr>
      <vt:lpstr>小塚ゴシック Pro B</vt:lpstr>
      <vt:lpstr>小塚明朝 Pro H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街かど消火栓・街かど消火ハリアー</dc:title>
  <dc:creator>久保田</dc:creator>
  <cp:lastModifiedBy>佐藤 栄紀</cp:lastModifiedBy>
  <cp:revision>184</cp:revision>
  <cp:lastPrinted>2013-11-26T09:27:05Z</cp:lastPrinted>
  <dcterms:created xsi:type="dcterms:W3CDTF">2013-05-21T01:39:44Z</dcterms:created>
  <dcterms:modified xsi:type="dcterms:W3CDTF">2020-06-21T09:12:58Z</dcterms:modified>
</cp:coreProperties>
</file>